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3594" r:id="rId5"/>
    <p:sldId id="3410" r:id="rId6"/>
    <p:sldId id="3418" r:id="rId7"/>
    <p:sldId id="3423" r:id="rId8"/>
    <p:sldId id="3432" r:id="rId9"/>
    <p:sldId id="3437" r:id="rId10"/>
    <p:sldId id="3443" r:id="rId11"/>
    <p:sldId id="3444" r:id="rId12"/>
    <p:sldId id="3441" r:id="rId13"/>
    <p:sldId id="3442" r:id="rId14"/>
    <p:sldId id="3453" r:id="rId15"/>
    <p:sldId id="3465" r:id="rId16"/>
    <p:sldId id="3456" r:id="rId17"/>
    <p:sldId id="3457" r:id="rId18"/>
    <p:sldId id="3462" r:id="rId19"/>
    <p:sldId id="3463"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37"/>
  </p:normalViewPr>
  <p:slideViewPr>
    <p:cSldViewPr snapToGrid="0">
      <p:cViewPr varScale="1">
        <p:scale>
          <a:sx n="47" d="100"/>
          <a:sy n="47" d="100"/>
        </p:scale>
        <p:origin x="208"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_________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_____________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_____________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_____________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_____________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______________Microsoft_Excel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________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________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_________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_________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_________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_________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096472189536778"/>
          <c:y val="5.3584953010967197E-2"/>
          <c:w val="0.67026118380724908"/>
          <c:h val="0.76209915125971583"/>
        </c:manualLayout>
      </c:layout>
      <c:barChart>
        <c:barDir val="col"/>
        <c:grouping val="clustered"/>
        <c:varyColors val="1"/>
        <c:ser>
          <c:idx val="0"/>
          <c:order val="0"/>
          <c:tx>
            <c:strRef>
              <c:f>Φύλλο1!$B$1</c:f>
              <c:strCache>
                <c:ptCount val="1"/>
                <c:pt idx="0">
                  <c:v>Σειρά 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Η μητέρα</c:v>
                </c:pt>
                <c:pt idx="1">
                  <c:v>Ο πατέρας</c:v>
                </c:pt>
                <c:pt idx="2">
                  <c:v>Η γιαγιά/ο παππούς</c:v>
                </c:pt>
                <c:pt idx="3">
                  <c:v>Άλλος</c:v>
                </c:pt>
              </c:strCache>
            </c:strRef>
          </c:cat>
          <c:val>
            <c:numRef>
              <c:f>Φύλλο1!$B$2:$B$5</c:f>
              <c:numCache>
                <c:formatCode>General</c:formatCode>
                <c:ptCount val="4"/>
                <c:pt idx="0">
                  <c:v>86</c:v>
                </c:pt>
                <c:pt idx="1">
                  <c:v>10</c:v>
                </c:pt>
                <c:pt idx="2">
                  <c:v>3.8</c:v>
                </c:pt>
                <c:pt idx="3">
                  <c:v>0.1</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6401447056355506E-2"/>
          <c:y val="8.7905154444000336E-2"/>
          <c:w val="0.90625461883981451"/>
          <c:h val="0.67275363823850909"/>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F9D8-4E22-986A-E075872D8171}"/>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9D8-4E22-986A-E075872D8171}"/>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F9D8-4E22-986A-E075872D8171}"/>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7-F9D8-4E22-986A-E075872D8171}"/>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9-F9D8-4E22-986A-E075872D817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Πολύ (έχω επαρκή ενημέρωση)</c:v>
                </c:pt>
                <c:pt idx="1">
                  <c:v>Γνωρίζω αρκετά, αλλά θα ήθελα να μάθω περισσότερα</c:v>
                </c:pt>
                <c:pt idx="2">
                  <c:v>Ελάχιστα (κάτι έχω ακούσει διαβάσει)</c:v>
                </c:pt>
                <c:pt idx="3">
                  <c:v>Σχεδόν καθόλου</c:v>
                </c:pt>
                <c:pt idx="4">
                  <c:v>ΔΑ</c:v>
                </c:pt>
              </c:strCache>
            </c:strRef>
          </c:cat>
          <c:val>
            <c:numRef>
              <c:f>Φύλλο1!$B$2:$B$6</c:f>
              <c:numCache>
                <c:formatCode>General</c:formatCode>
                <c:ptCount val="5"/>
                <c:pt idx="0">
                  <c:v>34</c:v>
                </c:pt>
                <c:pt idx="1">
                  <c:v>52.7</c:v>
                </c:pt>
                <c:pt idx="2">
                  <c:v>11.3</c:v>
                </c:pt>
                <c:pt idx="3">
                  <c:v>1.7</c:v>
                </c:pt>
                <c:pt idx="4">
                  <c:v>0.3</c:v>
                </c:pt>
              </c:numCache>
            </c:numRef>
          </c:val>
          <c:extLst>
            <c:ext xmlns:c16="http://schemas.microsoft.com/office/drawing/2014/chart" uri="{C3380CC4-5D6E-409C-BE32-E72D297353CC}">
              <c16:uniqueId val="{0000000A-F9D8-4E22-986A-E075872D8171}"/>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6401447056355506E-2"/>
          <c:y val="8.7905154444000336E-2"/>
          <c:w val="0.90625461883981451"/>
          <c:h val="0.68050469888904275"/>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2979-47B8-B030-D2676E9A7CA9}"/>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2979-47B8-B030-D2676E9A7CA9}"/>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2979-47B8-B030-D2676E9A7CA9}"/>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2979-47B8-B030-D2676E9A7CA9}"/>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2979-47B8-B030-D2676E9A7CA9}"/>
              </c:ext>
            </c:extLst>
          </c:dPt>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B-2979-47B8-B030-D2676E9A7CA9}"/>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Φύλλο1!$A$2:$A$7</c:f>
              <c:strCache>
                <c:ptCount val="6"/>
                <c:pt idx="0">
                  <c:v>Αρκετά λιγότερο από το κανονικό (λιποβαρές)</c:v>
                </c:pt>
                <c:pt idx="1">
                  <c:v>Μάλλον λιγότερο από το κανονικό (λιποβαρές)</c:v>
                </c:pt>
                <c:pt idx="2">
                  <c:v>Κανονικό</c:v>
                </c:pt>
                <c:pt idx="3">
                  <c:v>Μάλλον περισσότερο από το κανονικό  (υπέρβαρο)</c:v>
                </c:pt>
                <c:pt idx="4">
                  <c:v>Αρκετά περισσότερο από το κανονικό  (παχύσαρκο)</c:v>
                </c:pt>
                <c:pt idx="5">
                  <c:v>ΔΑ</c:v>
                </c:pt>
              </c:strCache>
            </c:strRef>
          </c:cat>
          <c:val>
            <c:numRef>
              <c:f>Φύλλο1!$B$2:$B$7</c:f>
              <c:numCache>
                <c:formatCode>General</c:formatCode>
                <c:ptCount val="6"/>
                <c:pt idx="0">
                  <c:v>2.4</c:v>
                </c:pt>
                <c:pt idx="1">
                  <c:v>11.1</c:v>
                </c:pt>
                <c:pt idx="2">
                  <c:v>65.7</c:v>
                </c:pt>
                <c:pt idx="3">
                  <c:v>20</c:v>
                </c:pt>
                <c:pt idx="4">
                  <c:v>0.3</c:v>
                </c:pt>
                <c:pt idx="5">
                  <c:v>0.4</c:v>
                </c:pt>
              </c:numCache>
            </c:numRef>
          </c:val>
          <c:extLst>
            <c:ext xmlns:c16="http://schemas.microsoft.com/office/drawing/2014/chart" uri="{C3380CC4-5D6E-409C-BE32-E72D297353CC}">
              <c16:uniqueId val="{0000000C-2979-47B8-B030-D2676E9A7CA9}"/>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6829092613318237"/>
          <c:y val="1.7215141749855556E-2"/>
          <c:w val="0.60636820536242941"/>
          <c:h val="0.92889506923716336"/>
        </c:manualLayout>
      </c:layout>
      <c:barChart>
        <c:barDir val="bar"/>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6D2B-4EA2-8400-9755FECF7E68}"/>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F-6D2B-4EA2-8400-9755FECF7E68}"/>
              </c:ext>
            </c:extLst>
          </c:dPt>
          <c:dPt>
            <c:idx val="8"/>
            <c:invertIfNegative val="0"/>
            <c:bubble3D val="0"/>
            <c:spPr>
              <a:solidFill>
                <a:schemeClr val="accent5"/>
              </a:solidFill>
              <a:ln>
                <a:noFill/>
              </a:ln>
              <a:effectLst/>
            </c:spPr>
            <c:extLst>
              <c:ext xmlns:c16="http://schemas.microsoft.com/office/drawing/2014/chart" uri="{C3380CC4-5D6E-409C-BE32-E72D297353CC}">
                <c16:uniqueId val="{00000011-6D2B-4EA2-8400-9755FECF7E68}"/>
              </c:ext>
            </c:extLst>
          </c:dPt>
          <c:dPt>
            <c:idx val="9"/>
            <c:invertIfNegative val="0"/>
            <c:bubble3D val="0"/>
            <c:spPr>
              <a:solidFill>
                <a:schemeClr val="bg1">
                  <a:lumMod val="75000"/>
                </a:schemeClr>
              </a:solidFill>
              <a:ln>
                <a:noFill/>
              </a:ln>
              <a:effectLst/>
            </c:spPr>
            <c:extLst>
              <c:ext xmlns:c16="http://schemas.microsoft.com/office/drawing/2014/chart" uri="{C3380CC4-5D6E-409C-BE32-E72D297353CC}">
                <c16:uniqueId val="{00000013-6D2B-4EA2-8400-9755FECF7E6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Φύλλο1!$A$2:$A$11</c:f>
              <c:strCache>
                <c:ptCount val="10"/>
                <c:pt idx="0">
                  <c:v>Τίποτα ιδιαίτερα</c:v>
                </c:pt>
                <c:pt idx="1">
                  <c:v>Πιο υγιεινές επιλογές στην διατροφή</c:v>
                </c:pt>
                <c:pt idx="2">
                  <c:v>Λιγότερος χρόνος μπροστά σε οθόνες</c:v>
                </c:pt>
                <c:pt idx="3">
                  <c:v>Περισσότερες σωματικές δραστηριότητες/λιγότερη καθιστική ζωή</c:v>
                </c:pt>
                <c:pt idx="4">
                  <c:v>Περισσότερο ελεύθερο χρόνο</c:v>
                </c:pt>
                <c:pt idx="5">
                  <c:v>Περισσότερες ώρες ύπνου </c:v>
                </c:pt>
                <c:pt idx="6">
                  <c:v>Περισσότερες, πιο ποιοτικές κοινωνικές σχέσεις</c:v>
                </c:pt>
                <c:pt idx="7">
                  <c:v>Να ανταποκρίνονται στις υποχρεώσεις τους (μελέτη για το σχολείο κλπ)</c:v>
                </c:pt>
                <c:pt idx="8">
                  <c:v>Άλλο</c:v>
                </c:pt>
                <c:pt idx="9">
                  <c:v>ΔΑ</c:v>
                </c:pt>
              </c:strCache>
            </c:strRef>
          </c:cat>
          <c:val>
            <c:numRef>
              <c:f>Φύλλο1!$B$2:$B$11</c:f>
              <c:numCache>
                <c:formatCode>General</c:formatCode>
                <c:ptCount val="10"/>
                <c:pt idx="0">
                  <c:v>16</c:v>
                </c:pt>
                <c:pt idx="1">
                  <c:v>37.6</c:v>
                </c:pt>
                <c:pt idx="2">
                  <c:v>36.700000000000003</c:v>
                </c:pt>
                <c:pt idx="3">
                  <c:v>32.299999999999997</c:v>
                </c:pt>
                <c:pt idx="4">
                  <c:v>31.6</c:v>
                </c:pt>
                <c:pt idx="5">
                  <c:v>24.9</c:v>
                </c:pt>
                <c:pt idx="6">
                  <c:v>21.5</c:v>
                </c:pt>
                <c:pt idx="7">
                  <c:v>13.6</c:v>
                </c:pt>
                <c:pt idx="8">
                  <c:v>0.3</c:v>
                </c:pt>
                <c:pt idx="9">
                  <c:v>0.6</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8761975866900156"/>
          <c:y val="1.7215141749855556E-2"/>
          <c:w val="0.5870393872955828"/>
          <c:h val="0.92889506923716336"/>
        </c:manualLayout>
      </c:layout>
      <c:barChart>
        <c:barDir val="bar"/>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6D2B-4EA2-8400-9755FECF7E68}"/>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F-6D2B-4EA2-8400-9755FECF7E68}"/>
              </c:ext>
            </c:extLst>
          </c:dPt>
          <c:dPt>
            <c:idx val="8"/>
            <c:invertIfNegative val="0"/>
            <c:bubble3D val="0"/>
            <c:spPr>
              <a:solidFill>
                <a:schemeClr val="accent5"/>
              </a:solidFill>
              <a:ln>
                <a:noFill/>
              </a:ln>
              <a:effectLst/>
            </c:spPr>
            <c:extLst>
              <c:ext xmlns:c16="http://schemas.microsoft.com/office/drawing/2014/chart" uri="{C3380CC4-5D6E-409C-BE32-E72D297353CC}">
                <c16:uniqueId val="{00000011-6D2B-4EA2-8400-9755FECF7E68}"/>
              </c:ext>
            </c:extLst>
          </c:dPt>
          <c:dPt>
            <c:idx val="9"/>
            <c:invertIfNegative val="0"/>
            <c:bubble3D val="0"/>
            <c:spPr>
              <a:solidFill>
                <a:schemeClr val="accent5"/>
              </a:solidFill>
              <a:ln>
                <a:noFill/>
              </a:ln>
              <a:effectLst/>
            </c:spPr>
            <c:extLst>
              <c:ext xmlns:c16="http://schemas.microsoft.com/office/drawing/2014/chart" uri="{C3380CC4-5D6E-409C-BE32-E72D297353CC}">
                <c16:uniqueId val="{00000013-6D2B-4EA2-8400-9755FECF7E68}"/>
              </c:ext>
            </c:extLst>
          </c:dPt>
          <c:dPt>
            <c:idx val="10"/>
            <c:invertIfNegative val="0"/>
            <c:bubble3D val="0"/>
            <c:spPr>
              <a:solidFill>
                <a:schemeClr val="accent5"/>
              </a:solidFill>
              <a:ln>
                <a:noFill/>
              </a:ln>
              <a:effectLst/>
            </c:spPr>
            <c:extLst>
              <c:ext xmlns:c16="http://schemas.microsoft.com/office/drawing/2014/chart" uri="{C3380CC4-5D6E-409C-BE32-E72D297353CC}">
                <c16:uniqueId val="{00000015-3256-4550-AD71-1E85E4282188}"/>
              </c:ext>
            </c:extLst>
          </c:dPt>
          <c:dPt>
            <c:idx val="11"/>
            <c:invertIfNegative val="0"/>
            <c:bubble3D val="0"/>
            <c:spPr>
              <a:solidFill>
                <a:schemeClr val="accent5"/>
              </a:solidFill>
              <a:ln>
                <a:noFill/>
              </a:ln>
              <a:effectLst/>
            </c:spPr>
            <c:extLst>
              <c:ext xmlns:c16="http://schemas.microsoft.com/office/drawing/2014/chart" uri="{C3380CC4-5D6E-409C-BE32-E72D297353CC}">
                <c16:uniqueId val="{00000017-3256-4550-AD71-1E85E4282188}"/>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19-3256-4550-AD71-1E85E4282188}"/>
              </c:ext>
            </c:extLst>
          </c:dPt>
          <c:dPt>
            <c:idx val="13"/>
            <c:invertIfNegative val="0"/>
            <c:bubble3D val="0"/>
            <c:spPr>
              <a:solidFill>
                <a:schemeClr val="accent5"/>
              </a:solidFill>
              <a:ln>
                <a:noFill/>
              </a:ln>
              <a:effectLst/>
            </c:spPr>
            <c:extLst>
              <c:ext xmlns:c16="http://schemas.microsoft.com/office/drawing/2014/chart" uri="{C3380CC4-5D6E-409C-BE32-E72D297353CC}">
                <c16:uniqueId val="{0000001B-3256-4550-AD71-1E85E4282188}"/>
              </c:ext>
            </c:extLst>
          </c:dPt>
          <c:dPt>
            <c:idx val="14"/>
            <c:invertIfNegative val="0"/>
            <c:bubble3D val="0"/>
            <c:spPr>
              <a:solidFill>
                <a:schemeClr val="accent5"/>
              </a:solidFill>
              <a:ln>
                <a:noFill/>
              </a:ln>
              <a:effectLst/>
            </c:spPr>
            <c:extLst>
              <c:ext xmlns:c16="http://schemas.microsoft.com/office/drawing/2014/chart" uri="{C3380CC4-5D6E-409C-BE32-E72D297353CC}">
                <c16:uniqueId val="{0000001D-3256-4550-AD71-1E85E4282188}"/>
              </c:ext>
            </c:extLst>
          </c:dPt>
          <c:dPt>
            <c:idx val="15"/>
            <c:invertIfNegative val="0"/>
            <c:bubble3D val="0"/>
            <c:spPr>
              <a:solidFill>
                <a:schemeClr val="accent5"/>
              </a:solidFill>
              <a:ln>
                <a:noFill/>
              </a:ln>
              <a:effectLst/>
            </c:spPr>
            <c:extLst>
              <c:ext xmlns:c16="http://schemas.microsoft.com/office/drawing/2014/chart" uri="{C3380CC4-5D6E-409C-BE32-E72D297353CC}">
                <c16:uniqueId val="{0000001F-3256-4550-AD71-1E85E4282188}"/>
              </c:ext>
            </c:extLst>
          </c:dPt>
          <c:dPt>
            <c:idx val="16"/>
            <c:invertIfNegative val="0"/>
            <c:bubble3D val="0"/>
            <c:spPr>
              <a:solidFill>
                <a:schemeClr val="accent5"/>
              </a:solidFill>
              <a:ln>
                <a:noFill/>
              </a:ln>
              <a:effectLst/>
            </c:spPr>
            <c:extLst>
              <c:ext xmlns:c16="http://schemas.microsoft.com/office/drawing/2014/chart" uri="{C3380CC4-5D6E-409C-BE32-E72D297353CC}">
                <c16:uniqueId val="{00000021-3256-4550-AD71-1E85E4282188}"/>
              </c:ext>
            </c:extLst>
          </c:dPt>
          <c:dPt>
            <c:idx val="17"/>
            <c:invertIfNegative val="0"/>
            <c:bubble3D val="0"/>
            <c:spPr>
              <a:solidFill>
                <a:schemeClr val="bg1">
                  <a:lumMod val="75000"/>
                </a:schemeClr>
              </a:solidFill>
              <a:ln>
                <a:noFill/>
              </a:ln>
              <a:effectLst/>
            </c:spPr>
            <c:extLst>
              <c:ext xmlns:c16="http://schemas.microsoft.com/office/drawing/2014/chart" uri="{C3380CC4-5D6E-409C-BE32-E72D297353CC}">
                <c16:uniqueId val="{00000023-3256-4550-AD71-1E85E428218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Φύλλο1!$A$2:$A$19</c:f>
              <c:strCache>
                <c:ptCount val="18"/>
                <c:pt idx="0">
                  <c:v>Περισσότερες ώρες γυμναστικής στο σχολείο</c:v>
                </c:pt>
                <c:pt idx="1">
                  <c:v>Περισσότερος ελεύθερος χρόνος / λιγότερο διάβασμα στο σπίτι</c:v>
                </c:pt>
                <c:pt idx="2">
                  <c:v>Περισσότεροι χώροι άθλησης/χώροι για παιχνίδι στις γειτονιές</c:v>
                </c:pt>
                <c:pt idx="3">
                  <c:v>Ενασχόληση με κάποιο άθλημα/φυσική δραστηριότητα</c:v>
                </c:pt>
                <c:pt idx="4">
                  <c:v>Περιορισμός χρήσης οθονών</c:v>
                </c:pt>
                <c:pt idx="5">
                  <c:v>Εκπαίδευση παιδιών από τους γονείς/ Ενθάρρυνση από τους γονείς</c:v>
                </c:pt>
                <c:pt idx="6">
                  <c:v>Επιδοτούμενα ή δωρεάν γυμναστήρια &amp; αθλητικές δραστηριότητες </c:v>
                </c:pt>
                <c:pt idx="7">
                  <c:v>Καμπάνιες ενημέρωσης γονέων και παιδιών</c:v>
                </c:pt>
                <c:pt idx="8">
                  <c:v>Να γίνει μέρος της καθημερινότητάς τους</c:v>
                </c:pt>
                <c:pt idx="9">
                  <c:v>Περισσότερες οργανωμένες δραστηριότητες για παιδιά</c:v>
                </c:pt>
                <c:pt idx="10">
                  <c:v>Συνδυασμός διασκέδασης, παιχνιδιού και άθλησης</c:v>
                </c:pt>
                <c:pt idx="11">
                  <c:v>Να το κάνουν με παρέα</c:v>
                </c:pt>
                <c:pt idx="12">
                  <c:v>Κίνητρα, βραβεία</c:v>
                </c:pt>
                <c:pt idx="13">
                  <c:v>Περισσότερος ελεύθερος χρόνος για τους γονείς</c:v>
                </c:pt>
                <c:pt idx="14">
                  <c:v>Υγιεινή διατροφή</c:v>
                </c:pt>
                <c:pt idx="15">
                  <c:v>Καλύτερες εγκαταστάσεις</c:v>
                </c:pt>
                <c:pt idx="16">
                  <c:v>Μετακινήσεις με περπάτημα/ποδήλατο</c:v>
                </c:pt>
                <c:pt idx="17">
                  <c:v>Δε γνωρίζω/Δεν απαντώ</c:v>
                </c:pt>
              </c:strCache>
            </c:strRef>
          </c:cat>
          <c:val>
            <c:numRef>
              <c:f>Φύλλο1!$B$2:$B$19</c:f>
              <c:numCache>
                <c:formatCode>General</c:formatCode>
                <c:ptCount val="18"/>
                <c:pt idx="0">
                  <c:v>11.9</c:v>
                </c:pt>
                <c:pt idx="1">
                  <c:v>11.7</c:v>
                </c:pt>
                <c:pt idx="2">
                  <c:v>10.7</c:v>
                </c:pt>
                <c:pt idx="3">
                  <c:v>9.1</c:v>
                </c:pt>
                <c:pt idx="4">
                  <c:v>9</c:v>
                </c:pt>
                <c:pt idx="5">
                  <c:v>8.9</c:v>
                </c:pt>
                <c:pt idx="6">
                  <c:v>8.5</c:v>
                </c:pt>
                <c:pt idx="7">
                  <c:v>6.6</c:v>
                </c:pt>
                <c:pt idx="8">
                  <c:v>5.2</c:v>
                </c:pt>
                <c:pt idx="9">
                  <c:v>3.8</c:v>
                </c:pt>
                <c:pt idx="10">
                  <c:v>3.5</c:v>
                </c:pt>
                <c:pt idx="11">
                  <c:v>3.2</c:v>
                </c:pt>
                <c:pt idx="12">
                  <c:v>2.8</c:v>
                </c:pt>
                <c:pt idx="13">
                  <c:v>2.6</c:v>
                </c:pt>
                <c:pt idx="14">
                  <c:v>2.1</c:v>
                </c:pt>
                <c:pt idx="15">
                  <c:v>1.8</c:v>
                </c:pt>
                <c:pt idx="16">
                  <c:v>1.7</c:v>
                </c:pt>
                <c:pt idx="17">
                  <c:v>11.5</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8010300239031164"/>
          <c:y val="1.7215141749855556E-2"/>
          <c:w val="0.59455614357427267"/>
          <c:h val="0.92889506923716336"/>
        </c:manualLayout>
      </c:layout>
      <c:barChart>
        <c:barDir val="bar"/>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6D2B-4EA2-8400-9755FECF7E68}"/>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F-6D2B-4EA2-8400-9755FECF7E68}"/>
              </c:ext>
            </c:extLst>
          </c:dPt>
          <c:dPt>
            <c:idx val="8"/>
            <c:invertIfNegative val="0"/>
            <c:bubble3D val="0"/>
            <c:spPr>
              <a:solidFill>
                <a:schemeClr val="accent5"/>
              </a:solidFill>
              <a:ln>
                <a:noFill/>
              </a:ln>
              <a:effectLst/>
            </c:spPr>
            <c:extLst>
              <c:ext xmlns:c16="http://schemas.microsoft.com/office/drawing/2014/chart" uri="{C3380CC4-5D6E-409C-BE32-E72D297353CC}">
                <c16:uniqueId val="{00000011-6D2B-4EA2-8400-9755FECF7E68}"/>
              </c:ext>
            </c:extLst>
          </c:dPt>
          <c:dPt>
            <c:idx val="9"/>
            <c:invertIfNegative val="0"/>
            <c:bubble3D val="0"/>
            <c:spPr>
              <a:solidFill>
                <a:schemeClr val="accent5"/>
              </a:solidFill>
              <a:ln>
                <a:noFill/>
              </a:ln>
              <a:effectLst/>
            </c:spPr>
            <c:extLst>
              <c:ext xmlns:c16="http://schemas.microsoft.com/office/drawing/2014/chart" uri="{C3380CC4-5D6E-409C-BE32-E72D297353CC}">
                <c16:uniqueId val="{00000013-6D2B-4EA2-8400-9755FECF7E68}"/>
              </c:ext>
            </c:extLst>
          </c:dPt>
          <c:dPt>
            <c:idx val="10"/>
            <c:invertIfNegative val="0"/>
            <c:bubble3D val="0"/>
            <c:spPr>
              <a:solidFill>
                <a:schemeClr val="accent5"/>
              </a:solidFill>
              <a:ln>
                <a:noFill/>
              </a:ln>
              <a:effectLst/>
            </c:spPr>
            <c:extLst>
              <c:ext xmlns:c16="http://schemas.microsoft.com/office/drawing/2014/chart" uri="{C3380CC4-5D6E-409C-BE32-E72D297353CC}">
                <c16:uniqueId val="{00000015-B8B6-42DA-B575-29D376EAD37A}"/>
              </c:ext>
            </c:extLst>
          </c:dPt>
          <c:dPt>
            <c:idx val="11"/>
            <c:invertIfNegative val="0"/>
            <c:bubble3D val="0"/>
            <c:spPr>
              <a:solidFill>
                <a:schemeClr val="accent5"/>
              </a:solidFill>
              <a:ln>
                <a:noFill/>
              </a:ln>
              <a:effectLst/>
            </c:spPr>
            <c:extLst>
              <c:ext xmlns:c16="http://schemas.microsoft.com/office/drawing/2014/chart" uri="{C3380CC4-5D6E-409C-BE32-E72D297353CC}">
                <c16:uniqueId val="{00000017-B8B6-42DA-B575-29D376EAD37A}"/>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19-B8B6-42DA-B575-29D376EAD37A}"/>
              </c:ext>
            </c:extLst>
          </c:dPt>
          <c:dPt>
            <c:idx val="13"/>
            <c:invertIfNegative val="0"/>
            <c:bubble3D val="0"/>
            <c:spPr>
              <a:solidFill>
                <a:schemeClr val="bg1">
                  <a:lumMod val="75000"/>
                </a:schemeClr>
              </a:solidFill>
              <a:ln>
                <a:noFill/>
              </a:ln>
              <a:effectLst/>
            </c:spPr>
            <c:extLst>
              <c:ext xmlns:c16="http://schemas.microsoft.com/office/drawing/2014/chart" uri="{C3380CC4-5D6E-409C-BE32-E72D297353CC}">
                <c16:uniqueId val="{0000001B-B8B6-42DA-B575-29D376EAD37A}"/>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Φύλλο1!$A$2:$A$15</c:f>
              <c:strCache>
                <c:ptCount val="14"/>
                <c:pt idx="0">
                  <c:v>Οι επιπτώσεις στην υγεία του παιδιού τους στο μέλλον </c:v>
                </c:pt>
                <c:pt idx="1">
                  <c:v>Εκστρατεία ενημέρωσης για τα οφέλη της υγιεινής ζωής</c:v>
                </c:pt>
                <c:pt idx="2">
                  <c:v>Άμεσος κίνδυνος για την υγεία των παιδιών τους</c:v>
                </c:pt>
                <c:pt idx="3">
                  <c:v>Πόσο σημαντική είναι η υγιεινή διατροφή και το σπιτικό φαγητό</c:v>
                </c:pt>
                <c:pt idx="4">
                  <c:v>Πρέπει οι γονείς να αλλάξουν νοοτροπία </c:v>
                </c:pt>
                <c:pt idx="5">
                  <c:v>Πόσο σημαντική είναι η άθληση και η σωματική άσκηση</c:v>
                </c:pt>
                <c:pt idx="6">
                  <c:v>Περισσότερος χρόνο &amp; συζήτηση με τα παιδιά τους </c:v>
                </c:pt>
                <c:pt idx="7">
                  <c:v>Να σκεφτούν το ενδεχόμενο της παχυσαρκίας των παιδιών τους</c:v>
                </c:pt>
                <c:pt idx="8">
                  <c:v>Για να μην έχει το παιδί τους θέμα αυτοπεποίθησης / bullying</c:v>
                </c:pt>
                <c:pt idx="9">
                  <c:v>Τα παιδιά τους θα μάθουν να τρώνε/ ζούνε υγιεινά μεγαλώνοντας</c:v>
                </c:pt>
                <c:pt idx="10">
                  <c:v>Να αναζητήσουν συμβουλές &amp; παιδιάτρους και διατροφολόγους</c:v>
                </c:pt>
                <c:pt idx="11">
                  <c:v>Να δίνουν κίνητρα στα παιδιά τους</c:v>
                </c:pt>
                <c:pt idx="12">
                  <c:v>Πόσο πολύ κινδυνεύουν από τις οθόνες τα παιδιά τους</c:v>
                </c:pt>
                <c:pt idx="13">
                  <c:v>Δεν γνωρίζω/Δεν απαντώ</c:v>
                </c:pt>
              </c:strCache>
            </c:strRef>
          </c:cat>
          <c:val>
            <c:numRef>
              <c:f>Φύλλο1!$B$2:$B$15</c:f>
              <c:numCache>
                <c:formatCode>General</c:formatCode>
                <c:ptCount val="14"/>
                <c:pt idx="0">
                  <c:v>19.399999999999999</c:v>
                </c:pt>
                <c:pt idx="1">
                  <c:v>14.7</c:v>
                </c:pt>
                <c:pt idx="2">
                  <c:v>14.4</c:v>
                </c:pt>
                <c:pt idx="3">
                  <c:v>11.6</c:v>
                </c:pt>
                <c:pt idx="4">
                  <c:v>10.4</c:v>
                </c:pt>
                <c:pt idx="5">
                  <c:v>9.4</c:v>
                </c:pt>
                <c:pt idx="6">
                  <c:v>7.8</c:v>
                </c:pt>
                <c:pt idx="7">
                  <c:v>4.4000000000000004</c:v>
                </c:pt>
                <c:pt idx="8">
                  <c:v>3.1</c:v>
                </c:pt>
                <c:pt idx="9">
                  <c:v>2.9</c:v>
                </c:pt>
                <c:pt idx="10">
                  <c:v>2.8</c:v>
                </c:pt>
                <c:pt idx="11">
                  <c:v>1.2</c:v>
                </c:pt>
                <c:pt idx="12">
                  <c:v>0.7</c:v>
                </c:pt>
                <c:pt idx="13">
                  <c:v>14.9</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8232632192178684"/>
          <c:y val="1.7215141749855556E-2"/>
          <c:w val="0.60471805399719791"/>
          <c:h val="0.92889506923716336"/>
        </c:manualLayout>
      </c:layout>
      <c:barChart>
        <c:barDir val="bar"/>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6D2B-4EA2-8400-9755FECF7E68}"/>
              </c:ext>
            </c:extLst>
          </c:dPt>
          <c:dPt>
            <c:idx val="7"/>
            <c:invertIfNegative val="0"/>
            <c:bubble3D val="0"/>
            <c:spPr>
              <a:solidFill>
                <a:schemeClr val="accent5"/>
              </a:solidFill>
              <a:ln>
                <a:noFill/>
              </a:ln>
              <a:effectLst/>
            </c:spPr>
            <c:extLst>
              <c:ext xmlns:c16="http://schemas.microsoft.com/office/drawing/2014/chart" uri="{C3380CC4-5D6E-409C-BE32-E72D297353CC}">
                <c16:uniqueId val="{0000000F-6D2B-4EA2-8400-9755FECF7E68}"/>
              </c:ext>
            </c:extLst>
          </c:dPt>
          <c:dPt>
            <c:idx val="8"/>
            <c:invertIfNegative val="0"/>
            <c:bubble3D val="0"/>
            <c:spPr>
              <a:solidFill>
                <a:schemeClr val="accent5"/>
              </a:solidFill>
              <a:ln>
                <a:noFill/>
              </a:ln>
              <a:effectLst/>
            </c:spPr>
            <c:extLst>
              <c:ext xmlns:c16="http://schemas.microsoft.com/office/drawing/2014/chart" uri="{C3380CC4-5D6E-409C-BE32-E72D297353CC}">
                <c16:uniqueId val="{00000011-6D2B-4EA2-8400-9755FECF7E68}"/>
              </c:ext>
            </c:extLst>
          </c:dPt>
          <c:dPt>
            <c:idx val="9"/>
            <c:invertIfNegative val="0"/>
            <c:bubble3D val="0"/>
            <c:spPr>
              <a:solidFill>
                <a:schemeClr val="accent5"/>
              </a:solidFill>
              <a:ln>
                <a:noFill/>
              </a:ln>
              <a:effectLst/>
            </c:spPr>
            <c:extLst>
              <c:ext xmlns:c16="http://schemas.microsoft.com/office/drawing/2014/chart" uri="{C3380CC4-5D6E-409C-BE32-E72D297353CC}">
                <c16:uniqueId val="{00000013-6D2B-4EA2-8400-9755FECF7E68}"/>
              </c:ext>
            </c:extLst>
          </c:dPt>
          <c:dPt>
            <c:idx val="10"/>
            <c:invertIfNegative val="0"/>
            <c:bubble3D val="0"/>
            <c:spPr>
              <a:solidFill>
                <a:schemeClr val="accent5"/>
              </a:solidFill>
              <a:ln>
                <a:noFill/>
              </a:ln>
              <a:effectLst/>
            </c:spPr>
            <c:extLst>
              <c:ext xmlns:c16="http://schemas.microsoft.com/office/drawing/2014/chart" uri="{C3380CC4-5D6E-409C-BE32-E72D297353CC}">
                <c16:uniqueId val="{00000015-B8B6-42DA-B575-29D376EAD37A}"/>
              </c:ext>
            </c:extLst>
          </c:dPt>
          <c:dPt>
            <c:idx val="11"/>
            <c:invertIfNegative val="0"/>
            <c:bubble3D val="0"/>
            <c:spPr>
              <a:solidFill>
                <a:schemeClr val="accent5"/>
              </a:solidFill>
              <a:ln>
                <a:noFill/>
              </a:ln>
              <a:effectLst/>
            </c:spPr>
            <c:extLst>
              <c:ext xmlns:c16="http://schemas.microsoft.com/office/drawing/2014/chart" uri="{C3380CC4-5D6E-409C-BE32-E72D297353CC}">
                <c16:uniqueId val="{00000017-B8B6-42DA-B575-29D376EAD37A}"/>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19-B8B6-42DA-B575-29D376EAD37A}"/>
              </c:ext>
            </c:extLst>
          </c:dPt>
          <c:dPt>
            <c:idx val="13"/>
            <c:invertIfNegative val="0"/>
            <c:bubble3D val="0"/>
            <c:spPr>
              <a:solidFill>
                <a:schemeClr val="accent5"/>
              </a:solidFill>
              <a:ln>
                <a:noFill/>
              </a:ln>
              <a:effectLst/>
            </c:spPr>
            <c:extLst>
              <c:ext xmlns:c16="http://schemas.microsoft.com/office/drawing/2014/chart" uri="{C3380CC4-5D6E-409C-BE32-E72D297353CC}">
                <c16:uniqueId val="{0000001B-B8B6-42DA-B575-29D376EAD37A}"/>
              </c:ext>
            </c:extLst>
          </c:dPt>
          <c:dPt>
            <c:idx val="14"/>
            <c:invertIfNegative val="0"/>
            <c:bubble3D val="0"/>
            <c:spPr>
              <a:solidFill>
                <a:schemeClr val="bg2">
                  <a:lumMod val="90000"/>
                </a:schemeClr>
              </a:solidFill>
              <a:ln>
                <a:noFill/>
              </a:ln>
              <a:effectLst/>
            </c:spPr>
            <c:extLst>
              <c:ext xmlns:c16="http://schemas.microsoft.com/office/drawing/2014/chart" uri="{C3380CC4-5D6E-409C-BE32-E72D297353CC}">
                <c16:uniqueId val="{0000001D-B8B6-42DA-B575-29D376EAD37A}"/>
              </c:ext>
            </c:extLst>
          </c:dPt>
          <c:dPt>
            <c:idx val="1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F-C61F-4901-A677-E6E4EA990222}"/>
              </c:ext>
            </c:extLst>
          </c:dPt>
          <c:dPt>
            <c:idx val="16"/>
            <c:invertIfNegative val="0"/>
            <c:bubble3D val="0"/>
            <c:spPr>
              <a:solidFill>
                <a:schemeClr val="bg1">
                  <a:lumMod val="75000"/>
                </a:schemeClr>
              </a:solidFill>
              <a:ln>
                <a:noFill/>
              </a:ln>
              <a:effectLst/>
            </c:spPr>
            <c:extLst>
              <c:ext xmlns:c16="http://schemas.microsoft.com/office/drawing/2014/chart" uri="{C3380CC4-5D6E-409C-BE32-E72D297353CC}">
                <c16:uniqueId val="{00000021-C61F-4901-A677-E6E4EA99022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Φύλλο1!$A$2:$A$18</c:f>
              <c:strCache>
                <c:ptCount val="17"/>
                <c:pt idx="0">
                  <c:v>Με πανελλαδική καμπάνια ενημέρωσης / Αποστολή email</c:v>
                </c:pt>
                <c:pt idx="1">
                  <c:v>Ενημέρωση, ημερίδες, δράσεις μέσα από το σχολείο </c:v>
                </c:pt>
                <c:pt idx="2">
                  <c:v>Δωρεάν γυμναστήρια, αθλήματα / κουπόνια άθλησης</c:v>
                </c:pt>
                <c:pt idx="3">
                  <c:v>Σεμινάρια / ενημερώσεις για γονείς</c:v>
                </c:pt>
                <c:pt idx="4">
                  <c:v>Με δωρεάν χορήγηση υγιεινών γευμάτων στα σχολεία</c:v>
                </c:pt>
                <c:pt idx="5">
                  <c:v>Εισαγωγή νέου μαθήματος και βιβλίου για την διατροφή</c:v>
                </c:pt>
                <c:pt idx="6">
                  <c:v>Αύξηση ποιοτικότερων ωρών γυμναστικής στα σχολεία</c:v>
                </c:pt>
                <c:pt idx="7">
                  <c:v>Να υπάρχει διαιτολόγος/ διατροφολόγος για κάθε σχολείο</c:v>
                </c:pt>
                <c:pt idx="8">
                  <c:v>Περισσότεροι / καλύτεροι χώροι άθλησης</c:v>
                </c:pt>
                <c:pt idx="9">
                  <c:v>Φθηνότερα βιολογικά/υγιεινά τρόφιμα. Κουπόνια υγιεινών τροφών.</c:v>
                </c:pt>
                <c:pt idx="10">
                  <c:v>Δωρεάν επισκέψεις σε ειδικούς γιατρούς</c:v>
                </c:pt>
                <c:pt idx="11">
                  <c:v>Τα κυλικεία να έχουν μόνο υγιεινές επιλογές</c:v>
                </c:pt>
                <c:pt idx="12">
                  <c:v>Λιγότερη πίεση / περισσότερος ελέυθερος χρόνος</c:v>
                </c:pt>
                <c:pt idx="13">
                  <c:v>Σήμανση και όχι υπερπροβολή ανθυγιεινών προιόντων</c:v>
                </c:pt>
                <c:pt idx="14">
                  <c:v>Ναι μπορεί να βοηθήσει, αλλά δεν ξέρω πώς</c:v>
                </c:pt>
                <c:pt idx="15">
                  <c:v>Όχι, δεν μπορεί να βοηθήσει το κράτος</c:v>
                </c:pt>
                <c:pt idx="16">
                  <c:v>Δεν έχω άποψη</c:v>
                </c:pt>
              </c:strCache>
            </c:strRef>
          </c:cat>
          <c:val>
            <c:numRef>
              <c:f>Φύλλο1!$B$2:$B$18</c:f>
              <c:numCache>
                <c:formatCode>General</c:formatCode>
                <c:ptCount val="17"/>
                <c:pt idx="0">
                  <c:v>23.6</c:v>
                </c:pt>
                <c:pt idx="1">
                  <c:v>19.8</c:v>
                </c:pt>
                <c:pt idx="2">
                  <c:v>12</c:v>
                </c:pt>
                <c:pt idx="3">
                  <c:v>7.6</c:v>
                </c:pt>
                <c:pt idx="4">
                  <c:v>4.5</c:v>
                </c:pt>
                <c:pt idx="5">
                  <c:v>4.5</c:v>
                </c:pt>
                <c:pt idx="6">
                  <c:v>3.5</c:v>
                </c:pt>
                <c:pt idx="7">
                  <c:v>3.4</c:v>
                </c:pt>
                <c:pt idx="8">
                  <c:v>3.4</c:v>
                </c:pt>
                <c:pt idx="9">
                  <c:v>2.7</c:v>
                </c:pt>
                <c:pt idx="10">
                  <c:v>2.4</c:v>
                </c:pt>
                <c:pt idx="11">
                  <c:v>2.2999999999999998</c:v>
                </c:pt>
                <c:pt idx="12">
                  <c:v>1.7</c:v>
                </c:pt>
                <c:pt idx="13">
                  <c:v>1.1000000000000001</c:v>
                </c:pt>
                <c:pt idx="14">
                  <c:v>7.6</c:v>
                </c:pt>
                <c:pt idx="15">
                  <c:v>7.8</c:v>
                </c:pt>
                <c:pt idx="16">
                  <c:v>10.7</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7.2183189433897704E-2"/>
          <c:y val="5.5859165986781457E-2"/>
          <c:w val="0.87445864972415843"/>
          <c:h val="0.74390520812366723"/>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BDD3-44F2-961C-B100AB12A3E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Καθημερινά</c:v>
                </c:pt>
                <c:pt idx="1">
                  <c:v>5-6 μέρες μέσα στην εβδομάδα</c:v>
                </c:pt>
                <c:pt idx="2">
                  <c:v>2-4 μέρες την εβδομάδα</c:v>
                </c:pt>
                <c:pt idx="3">
                  <c:v>1 φορά την εβδομάδα</c:v>
                </c:pt>
                <c:pt idx="4">
                  <c:v>Λιγότερο από 1 φορά την εβδομάδα</c:v>
                </c:pt>
                <c:pt idx="5">
                  <c:v>Σχεδόν ποτέ</c:v>
                </c:pt>
                <c:pt idx="6">
                  <c:v>ΔΑ</c:v>
                </c:pt>
              </c:strCache>
            </c:strRef>
          </c:cat>
          <c:val>
            <c:numRef>
              <c:f>Φύλλο1!$B$2:$B$8</c:f>
              <c:numCache>
                <c:formatCode>General</c:formatCode>
                <c:ptCount val="7"/>
                <c:pt idx="0">
                  <c:v>74.2</c:v>
                </c:pt>
                <c:pt idx="1">
                  <c:v>6.5</c:v>
                </c:pt>
                <c:pt idx="2">
                  <c:v>9.4</c:v>
                </c:pt>
                <c:pt idx="3">
                  <c:v>2.6</c:v>
                </c:pt>
                <c:pt idx="4">
                  <c:v>3</c:v>
                </c:pt>
                <c:pt idx="5">
                  <c:v>3.7</c:v>
                </c:pt>
                <c:pt idx="6">
                  <c:v>0.5</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title>
    <c:autoTitleDeleted val="0"/>
    <c:plotArea>
      <c:layout>
        <c:manualLayout>
          <c:layoutTarget val="inner"/>
          <c:xMode val="edge"/>
          <c:yMode val="edge"/>
          <c:x val="5.7502262966587052E-2"/>
          <c:y val="0.11562265224749545"/>
          <c:w val="0.91288627588152194"/>
          <c:h val="0.60739347767750074"/>
        </c:manualLayout>
      </c:layout>
      <c:barChart>
        <c:barDir val="col"/>
        <c:grouping val="clustered"/>
        <c:varyColors val="1"/>
        <c:ser>
          <c:idx val="0"/>
          <c:order val="0"/>
          <c:tx>
            <c:strRef>
              <c:f>Φύλλο1!$B$1</c:f>
              <c:strCache>
                <c:ptCount val="1"/>
                <c:pt idx="0">
                  <c:v>Φρούτα</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8F17-4A52-AE3A-69BDDDC1C5ED}"/>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8F17-4A52-AE3A-69BDDDC1C5ED}"/>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8F17-4A52-AE3A-69BDDDC1C5E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Καθημερινά</c:v>
                </c:pt>
                <c:pt idx="1">
                  <c:v>5-6 μέρες μέσα στην εβδομάδα</c:v>
                </c:pt>
                <c:pt idx="2">
                  <c:v>2-4 μέρες την εβδομάδα</c:v>
                </c:pt>
                <c:pt idx="3">
                  <c:v>Μία φορά την εβδομάδα</c:v>
                </c:pt>
                <c:pt idx="4">
                  <c:v>Λιγότερο από μία φορά την εβδομάδα</c:v>
                </c:pt>
                <c:pt idx="5">
                  <c:v>Σχεδόν ποτέ</c:v>
                </c:pt>
                <c:pt idx="6">
                  <c:v>ΔΑ</c:v>
                </c:pt>
              </c:strCache>
            </c:strRef>
          </c:cat>
          <c:val>
            <c:numRef>
              <c:f>Φύλλο1!$B$2:$B$8</c:f>
              <c:numCache>
                <c:formatCode>General</c:formatCode>
                <c:ptCount val="7"/>
                <c:pt idx="0">
                  <c:v>42.2</c:v>
                </c:pt>
                <c:pt idx="1">
                  <c:v>17.899999999999999</c:v>
                </c:pt>
                <c:pt idx="2">
                  <c:v>28</c:v>
                </c:pt>
                <c:pt idx="3">
                  <c:v>6</c:v>
                </c:pt>
                <c:pt idx="4">
                  <c:v>3.1</c:v>
                </c:pt>
                <c:pt idx="5">
                  <c:v>2.2999999999999998</c:v>
                </c:pt>
                <c:pt idx="6">
                  <c:v>0.5</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title>
    <c:autoTitleDeleted val="0"/>
    <c:plotArea>
      <c:layout>
        <c:manualLayout>
          <c:layoutTarget val="inner"/>
          <c:xMode val="edge"/>
          <c:yMode val="edge"/>
          <c:x val="5.7502262966587052E-2"/>
          <c:y val="0.11075217436157431"/>
          <c:w val="0.91288627588152194"/>
          <c:h val="0.60739347767750074"/>
        </c:manualLayout>
      </c:layout>
      <c:barChart>
        <c:barDir val="col"/>
        <c:grouping val="clustered"/>
        <c:varyColors val="1"/>
        <c:ser>
          <c:idx val="0"/>
          <c:order val="0"/>
          <c:tx>
            <c:strRef>
              <c:f>Φύλλο1!$B$1</c:f>
              <c:strCache>
                <c:ptCount val="1"/>
                <c:pt idx="0">
                  <c:v>Λαχανικά</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F0AD-4279-A4D3-DCBA8EA25E04}"/>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F0AD-4279-A4D3-DCBA8EA25E04}"/>
              </c:ext>
            </c:extLst>
          </c:dPt>
          <c:dPt>
            <c:idx val="6"/>
            <c:invertIfNegative val="0"/>
            <c:bubble3D val="0"/>
            <c:spPr>
              <a:solidFill>
                <a:schemeClr val="accent5"/>
              </a:solidFill>
              <a:ln>
                <a:noFill/>
              </a:ln>
              <a:effectLst/>
            </c:spPr>
            <c:extLst>
              <c:ext xmlns:c16="http://schemas.microsoft.com/office/drawing/2014/chart" uri="{C3380CC4-5D6E-409C-BE32-E72D297353CC}">
                <c16:uniqueId val="{0000000D-F0AD-4279-A4D3-DCBA8EA25E04}"/>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Καθημερινά</c:v>
                </c:pt>
                <c:pt idx="1">
                  <c:v>5-6 μέρες μέσα στην εβδομάδα</c:v>
                </c:pt>
                <c:pt idx="2">
                  <c:v>2-4 μέρες την εβδομάδα</c:v>
                </c:pt>
                <c:pt idx="3">
                  <c:v>Μία φορά την εβδομάδα</c:v>
                </c:pt>
                <c:pt idx="4">
                  <c:v>Λιγότερο από μία φορά την εβδομάδα</c:v>
                </c:pt>
                <c:pt idx="5">
                  <c:v>Σχεδόν ποτέ</c:v>
                </c:pt>
                <c:pt idx="6">
                  <c:v>ΔΑ</c:v>
                </c:pt>
              </c:strCache>
            </c:strRef>
          </c:cat>
          <c:val>
            <c:numRef>
              <c:f>Φύλλο1!$B$2:$B$8</c:f>
              <c:numCache>
                <c:formatCode>General</c:formatCode>
                <c:ptCount val="7"/>
                <c:pt idx="0">
                  <c:v>33.299999999999997</c:v>
                </c:pt>
                <c:pt idx="1">
                  <c:v>16.899999999999999</c:v>
                </c:pt>
                <c:pt idx="2">
                  <c:v>35.1</c:v>
                </c:pt>
                <c:pt idx="3">
                  <c:v>8.1999999999999993</c:v>
                </c:pt>
                <c:pt idx="4">
                  <c:v>2.9</c:v>
                </c:pt>
                <c:pt idx="5">
                  <c:v>2.5</c:v>
                </c:pt>
                <c:pt idx="6">
                  <c:v>1</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3299829071852096E-2"/>
          <c:y val="4.8088672106016597E-2"/>
          <c:w val="0.87445864972415843"/>
          <c:h val="0.69193217984287791"/>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9-BDD3-44F2-961C-B100AB12A3E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Σίγουρα ναι</c:v>
                </c:pt>
                <c:pt idx="1">
                  <c:v>Σε γενικές γραμμές ναι</c:v>
                </c:pt>
                <c:pt idx="2">
                  <c:v>Ούτε ναι ούτε όχι</c:v>
                </c:pt>
                <c:pt idx="3">
                  <c:v>Όχι και τόσο</c:v>
                </c:pt>
                <c:pt idx="4">
                  <c:v>Σίγουρα όχι</c:v>
                </c:pt>
              </c:strCache>
            </c:strRef>
          </c:cat>
          <c:val>
            <c:numRef>
              <c:f>Φύλλο1!$B$2:$B$6</c:f>
              <c:numCache>
                <c:formatCode>General</c:formatCode>
                <c:ptCount val="5"/>
                <c:pt idx="0">
                  <c:v>18.2</c:v>
                </c:pt>
                <c:pt idx="1">
                  <c:v>55</c:v>
                </c:pt>
                <c:pt idx="2">
                  <c:v>18.2</c:v>
                </c:pt>
                <c:pt idx="3">
                  <c:v>6.4</c:v>
                </c:pt>
                <c:pt idx="4">
                  <c:v>2.2999999999999998</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6401447056355506E-2"/>
          <c:y val="0.10618924667819381"/>
          <c:w val="0.87445864972415843"/>
          <c:h val="0.69193217984287791"/>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bg2">
                  <a:lumMod val="75000"/>
                </a:schemeClr>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2">
                  <a:lumMod val="75000"/>
                </a:schemeClr>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bg1">
                  <a:lumMod val="65000"/>
                </a:schemeClr>
              </a:solidFill>
              <a:ln>
                <a:noFill/>
              </a:ln>
              <a:effectLst/>
            </c:spPr>
            <c:extLst>
              <c:ext xmlns:c16="http://schemas.microsoft.com/office/drawing/2014/chart" uri="{C3380CC4-5D6E-409C-BE32-E72D297353CC}">
                <c16:uniqueId val="{0000000B-BDD3-44F2-961C-B100AB12A3E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Φύλλο1!$A$2:$A$7</c:f>
              <c:strCache>
                <c:ptCount val="6"/>
                <c:pt idx="0">
                  <c:v>Σίγουρα ναι</c:v>
                </c:pt>
                <c:pt idx="1">
                  <c:v>Μάλλον ναι</c:v>
                </c:pt>
                <c:pt idx="2">
                  <c:v>Κάποιες φορές ναι, κάποιες φορές όχι</c:v>
                </c:pt>
                <c:pt idx="3">
                  <c:v>Μάλλον όχι</c:v>
                </c:pt>
                <c:pt idx="4">
                  <c:v>Σίγουρα όχι</c:v>
                </c:pt>
                <c:pt idx="5">
                  <c:v>ΔΑ</c:v>
                </c:pt>
              </c:strCache>
            </c:strRef>
          </c:cat>
          <c:val>
            <c:numRef>
              <c:f>Φύλλο1!$B$2:$B$7</c:f>
              <c:numCache>
                <c:formatCode>General</c:formatCode>
                <c:ptCount val="6"/>
                <c:pt idx="0">
                  <c:v>29.7</c:v>
                </c:pt>
                <c:pt idx="1">
                  <c:v>30.9</c:v>
                </c:pt>
                <c:pt idx="2">
                  <c:v>21.2</c:v>
                </c:pt>
                <c:pt idx="3">
                  <c:v>13</c:v>
                </c:pt>
                <c:pt idx="4">
                  <c:v>3.5</c:v>
                </c:pt>
                <c:pt idx="5">
                  <c:v>1.7</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7.2183189433897704E-2"/>
          <c:y val="5.5859165986781457E-2"/>
          <c:w val="0.87445864972415843"/>
          <c:h val="0.74663865003243624"/>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8D7-4841-A299-582B95F77E46}"/>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18D7-4841-A299-582B95F77E4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8D7-4841-A299-582B95F77E46}"/>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18D7-4841-A299-582B95F77E46}"/>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DD3-44F2-961C-B100AB12A3E7}"/>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BDD3-44F2-961C-B100AB12A3E7}"/>
              </c:ext>
            </c:extLst>
          </c:dPt>
          <c:dPt>
            <c:idx val="6"/>
            <c:invertIfNegative val="0"/>
            <c:bubble3D val="0"/>
            <c:spPr>
              <a:solidFill>
                <a:schemeClr val="bg1">
                  <a:lumMod val="65000"/>
                </a:schemeClr>
              </a:solidFill>
              <a:ln>
                <a:noFill/>
              </a:ln>
              <a:effectLst/>
            </c:spPr>
            <c:extLst>
              <c:ext xmlns:c16="http://schemas.microsoft.com/office/drawing/2014/chart" uri="{C3380CC4-5D6E-409C-BE32-E72D297353CC}">
                <c16:uniqueId val="{0000000D-99B3-4152-9486-076A4CB7C18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Καθημερινά</c:v>
                </c:pt>
                <c:pt idx="1">
                  <c:v>5-6 μέρες μέσα στην εβδομάδα</c:v>
                </c:pt>
                <c:pt idx="2">
                  <c:v>2-4 μέρες την εβδομάδα</c:v>
                </c:pt>
                <c:pt idx="3">
                  <c:v>Μία φορά την εβδομάδα</c:v>
                </c:pt>
                <c:pt idx="4">
                  <c:v>Λιγότερο από μία φορά την εβδομάδα</c:v>
                </c:pt>
                <c:pt idx="5">
                  <c:v>Σχεδόν ποτέ</c:v>
                </c:pt>
                <c:pt idx="6">
                  <c:v>ΔΑ</c:v>
                </c:pt>
              </c:strCache>
            </c:strRef>
          </c:cat>
          <c:val>
            <c:numRef>
              <c:f>Φύλλο1!$B$2:$B$8</c:f>
              <c:numCache>
                <c:formatCode>General</c:formatCode>
                <c:ptCount val="7"/>
                <c:pt idx="0">
                  <c:v>34.1</c:v>
                </c:pt>
                <c:pt idx="1">
                  <c:v>15.8</c:v>
                </c:pt>
                <c:pt idx="2">
                  <c:v>38.200000000000003</c:v>
                </c:pt>
                <c:pt idx="3">
                  <c:v>6</c:v>
                </c:pt>
                <c:pt idx="4">
                  <c:v>2.2999999999999998</c:v>
                </c:pt>
                <c:pt idx="5">
                  <c:v>2.2000000000000002</c:v>
                </c:pt>
                <c:pt idx="6">
                  <c:v>1.4</c:v>
                </c:pt>
              </c:numCache>
            </c:numRef>
          </c:val>
          <c:extLst>
            <c:ext xmlns:c16="http://schemas.microsoft.com/office/drawing/2014/chart" uri="{C3380CC4-5D6E-409C-BE32-E72D297353CC}">
              <c16:uniqueId val="{00000016-18D7-4841-A299-582B95F77E46}"/>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6401447056355506E-2"/>
          <c:y val="8.7905154444000336E-2"/>
          <c:w val="0.90625461883981451"/>
          <c:h val="0.76049765878872477"/>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F9D8-4E22-986A-E075872D8171}"/>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9D8-4E22-986A-E075872D8171}"/>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F9D8-4E22-986A-E075872D8171}"/>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7-F9D8-4E22-986A-E075872D8171}"/>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F9D8-4E22-986A-E075872D8171}"/>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B-377B-4B83-8BA9-00FD86C4D0B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Φύλλο1!$A$2:$A$7</c:f>
              <c:strCache>
                <c:ptCount val="6"/>
                <c:pt idx="0">
                  <c:v>0 / Καθόλου</c:v>
                </c:pt>
                <c:pt idx="1">
                  <c:v>Έως 1 ώρα ανά ημέρα</c:v>
                </c:pt>
                <c:pt idx="2">
                  <c:v>1-2 ώρες</c:v>
                </c:pt>
                <c:pt idx="3">
                  <c:v>2-3 ώρες</c:v>
                </c:pt>
                <c:pt idx="4">
                  <c:v>Πάνω από 3 ώρες</c:v>
                </c:pt>
                <c:pt idx="5">
                  <c:v>ΔΑ</c:v>
                </c:pt>
              </c:strCache>
            </c:strRef>
          </c:cat>
          <c:val>
            <c:numRef>
              <c:f>Φύλλο1!$B$2:$B$7</c:f>
              <c:numCache>
                <c:formatCode>General</c:formatCode>
                <c:ptCount val="6"/>
                <c:pt idx="0">
                  <c:v>4</c:v>
                </c:pt>
                <c:pt idx="1">
                  <c:v>35.6</c:v>
                </c:pt>
                <c:pt idx="2">
                  <c:v>29.9</c:v>
                </c:pt>
                <c:pt idx="3">
                  <c:v>15.2</c:v>
                </c:pt>
                <c:pt idx="4">
                  <c:v>15</c:v>
                </c:pt>
                <c:pt idx="5">
                  <c:v>0.2</c:v>
                </c:pt>
              </c:numCache>
            </c:numRef>
          </c:val>
          <c:extLst>
            <c:ext xmlns:c16="http://schemas.microsoft.com/office/drawing/2014/chart" uri="{C3380CC4-5D6E-409C-BE32-E72D297353CC}">
              <c16:uniqueId val="{0000000A-F9D8-4E22-986A-E075872D8171}"/>
            </c:ext>
          </c:extLst>
        </c:ser>
        <c:dLbls>
          <c:showLegendKey val="0"/>
          <c:showVal val="0"/>
          <c:showCatName val="0"/>
          <c:showSerName val="0"/>
          <c:showPercent val="0"/>
          <c:showBubbleSize val="0"/>
        </c:dLbls>
        <c:gapWidth val="4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6401447056355506E-2"/>
          <c:y val="8.7905154444000336E-2"/>
          <c:w val="0.90625461883981451"/>
          <c:h val="0.68050469888904275"/>
        </c:manualLayout>
      </c:layout>
      <c:barChart>
        <c:barDir val="col"/>
        <c:grouping val="clustered"/>
        <c:varyColors val="1"/>
        <c:ser>
          <c:idx val="0"/>
          <c:order val="0"/>
          <c:tx>
            <c:strRef>
              <c:f>Φύλλο1!$B$1</c:f>
              <c:strCache>
                <c:ptCount val="1"/>
                <c:pt idx="0">
                  <c:v>Column1</c:v>
                </c:pt>
              </c:strCache>
            </c:strRef>
          </c:tx>
          <c:spPr>
            <a:solidFill>
              <a:schemeClr val="accent5"/>
            </a:solidFill>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F9D8-4E22-986A-E075872D8171}"/>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9D8-4E22-986A-E075872D8171}"/>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F9D8-4E22-986A-E075872D8171}"/>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F9D8-4E22-986A-E075872D817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όποτε το επιθυμεί</c:v>
                </c:pt>
                <c:pt idx="1">
                  <c:v>προσπαθώ να θέσω περιορισμούς αλλά δεν είναι εύκολο, με παρακούει</c:v>
                </c:pt>
                <c:pt idx="2">
                  <c:v>του θέτω περιορισμούς που τηρούνται</c:v>
                </c:pt>
                <c:pt idx="3">
                  <c:v>ΔΑ</c:v>
                </c:pt>
              </c:strCache>
            </c:strRef>
          </c:cat>
          <c:val>
            <c:numRef>
              <c:f>Φύλλο1!$B$2:$B$5</c:f>
              <c:numCache>
                <c:formatCode>General</c:formatCode>
                <c:ptCount val="4"/>
                <c:pt idx="0">
                  <c:v>17.600000000000001</c:v>
                </c:pt>
                <c:pt idx="1">
                  <c:v>31.1</c:v>
                </c:pt>
                <c:pt idx="2">
                  <c:v>46.1</c:v>
                </c:pt>
                <c:pt idx="3">
                  <c:v>5.2</c:v>
                </c:pt>
              </c:numCache>
            </c:numRef>
          </c:val>
          <c:extLst>
            <c:ext xmlns:c16="http://schemas.microsoft.com/office/drawing/2014/chart" uri="{C3380CC4-5D6E-409C-BE32-E72D297353CC}">
              <c16:uniqueId val="{0000000A-F9D8-4E22-986A-E075872D8171}"/>
            </c:ext>
          </c:extLst>
        </c:ser>
        <c:dLbls>
          <c:showLegendKey val="0"/>
          <c:showVal val="0"/>
          <c:showCatName val="0"/>
          <c:showSerName val="0"/>
          <c:showPercent val="0"/>
          <c:showBubbleSize val="0"/>
        </c:dLbls>
        <c:gapWidth val="79"/>
        <c:axId val="-1177152336"/>
        <c:axId val="-1177151792"/>
      </c:barChart>
      <c:catAx>
        <c:axId val="-117715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icrosoft JhengHei" panose="020B0604030504040204" pitchFamily="34" charset="-120"/>
                <a:ea typeface="Microsoft JhengHei" panose="020B0604030504040204" pitchFamily="34" charset="-120"/>
                <a:cs typeface="+mn-cs"/>
              </a:defRPr>
            </a:pPr>
            <a:endParaRPr lang="el-GR"/>
          </a:p>
        </c:txPr>
        <c:crossAx val="-1177151792"/>
        <c:crosses val="autoZero"/>
        <c:auto val="1"/>
        <c:lblAlgn val="ctr"/>
        <c:lblOffset val="100"/>
        <c:noMultiLvlLbl val="0"/>
      </c:catAx>
      <c:valAx>
        <c:axId val="-117715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17715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withinLinear" id="16">
  <a:schemeClr val="accent3"/>
</cs:colorStyle>
</file>

<file path=ppt/charts/colors14.xml><?xml version="1.0" encoding="utf-8"?>
<cs:colorStyle xmlns:cs="http://schemas.microsoft.com/office/drawing/2012/chartStyle" xmlns:a="http://schemas.openxmlformats.org/drawingml/2006/main" meth="withinLinear" id="16">
  <a:schemeClr val="accent3"/>
</cs:colorStyle>
</file>

<file path=ppt/charts/colors15.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811BD-5C20-4080-97F8-559459E897EB}" type="datetimeFigureOut">
              <a:rPr lang="el-GR" smtClean="0"/>
              <a:t>30/9/24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FA599-D3EC-4504-93A3-FF39B89463F9}" type="slidenum">
              <a:rPr lang="el-GR" smtClean="0"/>
              <a:t>‹#›</a:t>
            </a:fld>
            <a:endParaRPr lang="el-GR"/>
          </a:p>
        </p:txBody>
      </p:sp>
    </p:spTree>
    <p:extLst>
      <p:ext uri="{BB962C8B-B14F-4D97-AF65-F5344CB8AC3E}">
        <p14:creationId xmlns:p14="http://schemas.microsoft.com/office/powerpoint/2010/main" val="176912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2075" y="744538"/>
            <a:ext cx="6615113" cy="3722687"/>
          </a:xfrm>
          <a:ln w="12701">
            <a:solidFill>
              <a:srgbClr val="000000"/>
            </a:solidFill>
            <a:prstDash val="solid"/>
            <a:miter/>
          </a:ln>
        </p:spPr>
      </p:sp>
      <p:sp>
        <p:nvSpPr>
          <p:cNvPr id="3" name="2 - Θέση σημειώσεων"/>
          <p:cNvSpPr txBox="1">
            <a:spLocks noGrp="1"/>
          </p:cNvSpPr>
          <p:nvPr>
            <p:ph type="body" sz="quarter" idx="1"/>
          </p:nvPr>
        </p:nvSpPr>
        <p:spPr/>
        <p:txBody>
          <a:bodyPr/>
          <a:lstStyle/>
          <a:p>
            <a:endParaRPr lang="en-US"/>
          </a:p>
        </p:txBody>
      </p:sp>
      <p:sp>
        <p:nvSpPr>
          <p:cNvPr id="4" name="3 - Θέση αριθμού διαφάνειας"/>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5139086D-D716-4FB7-9472-F5A5D1AA2C70}"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2</a:t>
            </a:fld>
            <a:endParaRPr kumimoji="0" lang="el-GR"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15126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2075" y="744538"/>
            <a:ext cx="6615113" cy="3722687"/>
          </a:xfrm>
          <a:ln w="12701">
            <a:solidFill>
              <a:srgbClr val="000000"/>
            </a:solidFill>
            <a:prstDash val="solid"/>
            <a:miter/>
          </a:ln>
        </p:spPr>
      </p:sp>
      <p:sp>
        <p:nvSpPr>
          <p:cNvPr id="3" name="2 - Θέση σημειώσεων"/>
          <p:cNvSpPr txBox="1">
            <a:spLocks noGrp="1"/>
          </p:cNvSpPr>
          <p:nvPr>
            <p:ph type="body" sz="quarter" idx="1"/>
          </p:nvPr>
        </p:nvSpPr>
        <p:spPr/>
        <p:txBody>
          <a:bodyPr/>
          <a:lstStyle/>
          <a:p>
            <a:endParaRPr lang="en-US"/>
          </a:p>
        </p:txBody>
      </p:sp>
      <p:sp>
        <p:nvSpPr>
          <p:cNvPr id="4" name="3 - Θέση αριθμού διαφάνειας"/>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D71CF1D1-8910-4061-A951-B67026C69E10}"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4</a:t>
            </a:fld>
            <a:endParaRPr kumimoji="0" lang="el-GR"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57818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2549-63D6-79D7-7E78-E5DDECF86B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1123FA6E-AC59-468F-6012-841AD4FD36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DF0C246F-7C6E-0A5B-50DB-441679B39FB7}"/>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D096116F-29BE-213F-A8FC-1FF2A80103F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43350D7-461B-FBD8-AE62-2B5A2492CD84}"/>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207551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50B4-66B8-02E2-2C74-D582315BA662}"/>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234BCC2-AAF6-8B8D-0299-CFA16D5189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3D1626C-69BA-D27F-C180-DED496AC92BB}"/>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1A126473-E12D-7D52-FD0A-530ED84F1A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7AA799E-C309-6A53-DFA3-73705411EAFD}"/>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34793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045750-34B5-A210-8F1C-150BF5B032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99FDA05-29EB-6484-090A-2101810C26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F07BFD1-4EDE-4F49-6E1E-948EF57897E3}"/>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2DF0BFDC-F0CB-BA74-65EF-4917E7548AB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3A58553-7CEE-A378-5140-8D0FC1E943FB}"/>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2009608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C471F87D-DD4B-4947-8B18-BFBB25079949}" type="datetime1">
              <a:rPr lang="en-US"/>
              <a:pPr lvl="0"/>
              <a:t>9/30/24</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403465F-C9C7-400B-B510-BB7D6F584767}" type="slidenum">
              <a:t>‹#›</a:t>
            </a:fld>
            <a:endParaRPr lang="en-US"/>
          </a:p>
        </p:txBody>
      </p:sp>
    </p:spTree>
    <p:extLst>
      <p:ext uri="{BB962C8B-B14F-4D97-AF65-F5344CB8AC3E}">
        <p14:creationId xmlns:p14="http://schemas.microsoft.com/office/powerpoint/2010/main" val="238714609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0"/>
          <p:cNvSpPr/>
          <p:nvPr/>
        </p:nvSpPr>
        <p:spPr>
          <a:xfrm>
            <a:off x="0" y="0"/>
            <a:ext cx="12191996" cy="938887"/>
          </a:xfrm>
          <a:prstGeom prst="rect">
            <a:avLst/>
          </a:prstGeom>
          <a:solidFill>
            <a:srgbClr val="DCE6F2"/>
          </a:solidFill>
          <a:ln cap="flat">
            <a:noFill/>
            <a:prstDash val="solid"/>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D9D9D9"/>
              </a:solidFill>
              <a:uFillTx/>
              <a:latin typeface="Calibri"/>
            </a:endParaRPr>
          </a:p>
        </p:txBody>
      </p:sp>
      <p:sp>
        <p:nvSpPr>
          <p:cNvPr id="3" name="Oval 11"/>
          <p:cNvSpPr/>
          <p:nvPr/>
        </p:nvSpPr>
        <p:spPr>
          <a:xfrm>
            <a:off x="11591638" y="277090"/>
            <a:ext cx="365760" cy="3657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F81BD"/>
          </a:solidFill>
          <a:ln w="12701" cap="flat">
            <a:solidFill>
              <a:srgbClr val="385D8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F68D92E4-9E1D-439B-B79E-80221FA86B74}" type="datetime1">
              <a:rPr lang="en-US"/>
              <a:pPr lvl="0"/>
              <a:t>9/30/24</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a:xfrm>
            <a:off x="11353803" y="55412"/>
            <a:ext cx="822036" cy="807570"/>
          </a:xfrm>
        </p:spPr>
        <p:txBody>
          <a:bodyPr anchorCtr="1"/>
          <a:lstStyle>
            <a:lvl1pPr algn="ctr">
              <a:defRPr>
                <a:solidFill>
                  <a:srgbClr val="DCE6F2"/>
                </a:solidFill>
              </a:defRPr>
            </a:lvl1pPr>
          </a:lstStyle>
          <a:p>
            <a:pPr lvl="0"/>
            <a:fld id="{97F379A7-4B06-4CEE-B878-55A74E401D92}" type="slidenum">
              <a:t>‹#›</a:t>
            </a:fld>
            <a:endParaRPr lang="en-US"/>
          </a:p>
        </p:txBody>
      </p:sp>
      <p:pic>
        <p:nvPicPr>
          <p:cNvPr id="8" name="Picture 2" descr="C:\Users\s.tsiliyanni\Documents\MARC\COMPANY PROFILE\LOGO MARC\MARCr-01-01 MIKRO RED - ΠΟΛΥ ΜΙΚΡΟ.png"/>
          <p:cNvPicPr>
            <a:picLocks noChangeAspect="1"/>
          </p:cNvPicPr>
          <p:nvPr/>
        </p:nvPicPr>
        <p:blipFill>
          <a:blip r:embed="rId2"/>
          <a:srcRect/>
          <a:stretch>
            <a:fillRect/>
          </a:stretch>
        </p:blipFill>
        <p:spPr>
          <a:xfrm>
            <a:off x="10877071" y="6397471"/>
            <a:ext cx="1142771" cy="323999"/>
          </a:xfrm>
          <a:prstGeom prst="rect">
            <a:avLst/>
          </a:prstGeom>
          <a:noFill/>
          <a:ln cap="flat">
            <a:noFill/>
          </a:ln>
        </p:spPr>
      </p:pic>
      <p:sp>
        <p:nvSpPr>
          <p:cNvPr id="9" name="Title 1"/>
          <p:cNvSpPr txBox="1">
            <a:spLocks noGrp="1"/>
          </p:cNvSpPr>
          <p:nvPr>
            <p:ph type="title"/>
          </p:nvPr>
        </p:nvSpPr>
        <p:spPr>
          <a:xfrm>
            <a:off x="838203" y="55412"/>
            <a:ext cx="10515600" cy="807570"/>
          </a:xfrm>
        </p:spPr>
        <p:txBody>
          <a:bodyPr anchorCtr="1"/>
          <a:lstStyle>
            <a:lvl1pPr algn="ctr">
              <a:defRPr sz="1400">
                <a:latin typeface="Microsoft Sans Serif" pitchFamily="34"/>
                <a:cs typeface="Microsoft Sans Serif" pitchFamily="34"/>
              </a:defRPr>
            </a:lvl1pPr>
          </a:lstStyle>
          <a:p>
            <a:pPr lvl="0"/>
            <a:r>
              <a:rPr lang="en-US"/>
              <a:t>Click to edit Master title style</a:t>
            </a:r>
          </a:p>
        </p:txBody>
      </p:sp>
    </p:spTree>
    <p:extLst>
      <p:ext uri="{BB962C8B-B14F-4D97-AF65-F5344CB8AC3E}">
        <p14:creationId xmlns:p14="http://schemas.microsoft.com/office/powerpoint/2010/main" val="25840975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Rectangle 9"/>
          <p:cNvSpPr/>
          <p:nvPr/>
        </p:nvSpPr>
        <p:spPr>
          <a:xfrm>
            <a:off x="0" y="5919112"/>
            <a:ext cx="12191996" cy="938887"/>
          </a:xfrm>
          <a:prstGeom prst="rect">
            <a:avLst/>
          </a:prstGeom>
          <a:solidFill>
            <a:srgbClr val="DCE6F2"/>
          </a:solidFill>
          <a:ln cap="flat">
            <a:noFill/>
            <a:prstDash val="solid"/>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D9D9D9"/>
              </a:solidFill>
              <a:uFillTx/>
              <a:latin typeface="Calibri"/>
            </a:endParaRPr>
          </a:p>
        </p:txBody>
      </p:sp>
      <p:sp>
        <p:nvSpPr>
          <p:cNvPr id="3" name="Oval 8"/>
          <p:cNvSpPr/>
          <p:nvPr/>
        </p:nvSpPr>
        <p:spPr>
          <a:xfrm>
            <a:off x="11590020" y="6224073"/>
            <a:ext cx="365760" cy="3657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F81BD"/>
          </a:solidFill>
          <a:ln w="12701" cap="flat">
            <a:solidFill>
              <a:srgbClr val="385D8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Date Placeholder 3"/>
          <p:cNvSpPr txBox="1">
            <a:spLocks noGrp="1"/>
          </p:cNvSpPr>
          <p:nvPr>
            <p:ph type="dt" sz="half" idx="7"/>
          </p:nvPr>
        </p:nvSpPr>
        <p:spPr/>
        <p:txBody>
          <a:bodyPr/>
          <a:lstStyle>
            <a:lvl1pPr>
              <a:defRPr/>
            </a:lvl1pPr>
          </a:lstStyle>
          <a:p>
            <a:pPr lvl="0"/>
            <a:fld id="{D841500F-7648-432D-8EEA-02660CEC5BD6}" type="datetime1">
              <a:rPr lang="en-US"/>
              <a:pPr lvl="0"/>
              <a:t>9/30/24</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a:xfrm>
            <a:off x="11353803" y="5992849"/>
            <a:ext cx="838203" cy="804672"/>
          </a:xfrm>
        </p:spPr>
        <p:txBody>
          <a:bodyPr anchorCtr="1"/>
          <a:lstStyle>
            <a:lvl1pPr algn="ctr">
              <a:defRPr>
                <a:solidFill>
                  <a:srgbClr val="DCE6F2"/>
                </a:solidFill>
              </a:defRPr>
            </a:lvl1pPr>
          </a:lstStyle>
          <a:p>
            <a:pPr lvl="0"/>
            <a:fld id="{D5357070-F991-420D-B243-E72C7D82A731}" type="slidenum">
              <a:t>‹#›</a:t>
            </a:fld>
            <a:endParaRPr lang="en-US"/>
          </a:p>
        </p:txBody>
      </p:sp>
    </p:spTree>
    <p:extLst>
      <p:ext uri="{BB962C8B-B14F-4D97-AF65-F5344CB8AC3E}">
        <p14:creationId xmlns:p14="http://schemas.microsoft.com/office/powerpoint/2010/main" val="27839179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9"/>
          <p:cNvSpPr/>
          <p:nvPr/>
        </p:nvSpPr>
        <p:spPr>
          <a:xfrm>
            <a:off x="0" y="0"/>
            <a:ext cx="12191996" cy="938887"/>
          </a:xfrm>
          <a:prstGeom prst="rect">
            <a:avLst/>
          </a:prstGeom>
          <a:solidFill>
            <a:srgbClr val="DCE6F2"/>
          </a:solidFill>
          <a:ln cap="flat">
            <a:noFill/>
            <a:prstDash val="solid"/>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D9D9D9"/>
              </a:solidFill>
              <a:uFillTx/>
              <a:latin typeface="Calibri"/>
            </a:endParaRPr>
          </a:p>
        </p:txBody>
      </p:sp>
      <p:sp>
        <p:nvSpPr>
          <p:cNvPr id="3" name="Oval 10"/>
          <p:cNvSpPr/>
          <p:nvPr/>
        </p:nvSpPr>
        <p:spPr>
          <a:xfrm>
            <a:off x="11591638" y="277090"/>
            <a:ext cx="365760" cy="3657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F81BD"/>
          </a:solidFill>
          <a:ln w="12701" cap="flat">
            <a:solidFill>
              <a:srgbClr val="385D8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Title 1"/>
          <p:cNvSpPr txBox="1">
            <a:spLocks noGrp="1"/>
          </p:cNvSpPr>
          <p:nvPr>
            <p:ph type="title"/>
          </p:nvPr>
        </p:nvSpPr>
        <p:spPr>
          <a:xfrm>
            <a:off x="838203" y="78802"/>
            <a:ext cx="10515600" cy="804672"/>
          </a:xfrm>
        </p:spPr>
        <p:txBody>
          <a:bodyPr anchorCtr="1"/>
          <a:lstStyle>
            <a:lvl1pPr algn="ctr">
              <a:defRPr sz="1400">
                <a:latin typeface="Microsoft Sans Serif" pitchFamily="34"/>
                <a:cs typeface="Microsoft Sans Serif" pitchFamily="34"/>
              </a:defRPr>
            </a:lvl1pPr>
          </a:lstStyle>
          <a:p>
            <a:pPr lvl="0"/>
            <a:r>
              <a:rPr lang="en-US"/>
              <a:t>Click to edit Master title style</a:t>
            </a:r>
          </a:p>
        </p:txBody>
      </p:sp>
      <p:sp>
        <p:nvSpPr>
          <p:cNvPr id="5"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txBox="1">
            <a:spLocks noGrp="1"/>
          </p:cNvSpPr>
          <p:nvPr>
            <p:ph type="dt" sz="half" idx="7"/>
          </p:nvPr>
        </p:nvSpPr>
        <p:spPr/>
        <p:txBody>
          <a:bodyPr/>
          <a:lstStyle>
            <a:lvl1pPr>
              <a:defRPr/>
            </a:lvl1pPr>
          </a:lstStyle>
          <a:p>
            <a:pPr lvl="0"/>
            <a:fld id="{943ADC07-5DB2-4907-AFC9-8003D7511547}" type="datetime1">
              <a:rPr lang="en-US"/>
              <a:pPr lvl="0"/>
              <a:t>9/30/24</a:t>
            </a:fld>
            <a:endParaRPr lang="en-US"/>
          </a:p>
        </p:txBody>
      </p:sp>
      <p:sp>
        <p:nvSpPr>
          <p:cNvPr id="8" name="Footer Placeholder 5"/>
          <p:cNvSpPr txBox="1">
            <a:spLocks noGrp="1"/>
          </p:cNvSpPr>
          <p:nvPr>
            <p:ph type="ftr" sz="quarter" idx="9"/>
          </p:nvPr>
        </p:nvSpPr>
        <p:spPr/>
        <p:txBody>
          <a:bodyPr/>
          <a:lstStyle>
            <a:lvl1pPr>
              <a:defRPr/>
            </a:lvl1pPr>
          </a:lstStyle>
          <a:p>
            <a:pPr lvl="0"/>
            <a:endParaRPr lang="en-US"/>
          </a:p>
        </p:txBody>
      </p:sp>
      <p:sp>
        <p:nvSpPr>
          <p:cNvPr id="9" name="Slide Number Placeholder 6"/>
          <p:cNvSpPr txBox="1">
            <a:spLocks noGrp="1"/>
          </p:cNvSpPr>
          <p:nvPr>
            <p:ph type="sldNum" sz="quarter" idx="8"/>
          </p:nvPr>
        </p:nvSpPr>
        <p:spPr>
          <a:xfrm>
            <a:off x="11353803" y="69567"/>
            <a:ext cx="838203" cy="804672"/>
          </a:xfrm>
        </p:spPr>
        <p:txBody>
          <a:bodyPr anchorCtr="1"/>
          <a:lstStyle>
            <a:lvl1pPr algn="ctr">
              <a:defRPr>
                <a:solidFill>
                  <a:srgbClr val="F2F2F2"/>
                </a:solidFill>
              </a:defRPr>
            </a:lvl1pPr>
          </a:lstStyle>
          <a:p>
            <a:pPr lvl="0"/>
            <a:fld id="{D2BE896B-A06F-4102-95B0-915006DDAB1A}" type="slidenum">
              <a:t>‹#›</a:t>
            </a:fld>
            <a:endParaRPr lang="en-US"/>
          </a:p>
        </p:txBody>
      </p:sp>
      <p:pic>
        <p:nvPicPr>
          <p:cNvPr id="10" name="Picture 2" descr="C:\Users\s.tsiliyanni\Documents\MARC\COMPANY PROFILE\LOGO MARC\MARCr-01-01 MIKRO RED - ΠΟΛΥ ΜΙΚΡΟ.png"/>
          <p:cNvPicPr>
            <a:picLocks noChangeAspect="1"/>
          </p:cNvPicPr>
          <p:nvPr/>
        </p:nvPicPr>
        <p:blipFill>
          <a:blip r:embed="rId2"/>
          <a:srcRect/>
          <a:stretch>
            <a:fillRect/>
          </a:stretch>
        </p:blipFill>
        <p:spPr>
          <a:xfrm>
            <a:off x="10877071" y="6397471"/>
            <a:ext cx="1142771" cy="323999"/>
          </a:xfrm>
          <a:prstGeom prst="rect">
            <a:avLst/>
          </a:prstGeom>
          <a:noFill/>
          <a:ln cap="flat">
            <a:noFill/>
          </a:ln>
        </p:spPr>
      </p:pic>
    </p:spTree>
    <p:extLst>
      <p:ext uri="{BB962C8B-B14F-4D97-AF65-F5344CB8AC3E}">
        <p14:creationId xmlns:p14="http://schemas.microsoft.com/office/powerpoint/2010/main" val="120879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1"/>
          <p:cNvSpPr/>
          <p:nvPr/>
        </p:nvSpPr>
        <p:spPr>
          <a:xfrm>
            <a:off x="0" y="0"/>
            <a:ext cx="12191996" cy="938887"/>
          </a:xfrm>
          <a:prstGeom prst="rect">
            <a:avLst/>
          </a:prstGeom>
          <a:solidFill>
            <a:srgbClr val="DCE6F2"/>
          </a:solidFill>
          <a:ln cap="flat">
            <a:noFill/>
            <a:prstDash val="solid"/>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D9D9D9"/>
              </a:solidFill>
              <a:uFillTx/>
              <a:latin typeface="Calibri"/>
            </a:endParaRPr>
          </a:p>
        </p:txBody>
      </p:sp>
      <p:sp>
        <p:nvSpPr>
          <p:cNvPr id="3" name="Oval 12"/>
          <p:cNvSpPr/>
          <p:nvPr/>
        </p:nvSpPr>
        <p:spPr>
          <a:xfrm>
            <a:off x="11591638" y="277090"/>
            <a:ext cx="365760" cy="365760"/>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4F81BD"/>
          </a:solidFill>
          <a:ln w="12701" cap="flat">
            <a:solidFill>
              <a:srgbClr val="385D8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5"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7"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txBox="1">
            <a:spLocks noGrp="1"/>
          </p:cNvSpPr>
          <p:nvPr>
            <p:ph type="dt" sz="half" idx="7"/>
          </p:nvPr>
        </p:nvSpPr>
        <p:spPr/>
        <p:txBody>
          <a:bodyPr/>
          <a:lstStyle>
            <a:lvl1pPr>
              <a:defRPr/>
            </a:lvl1pPr>
          </a:lstStyle>
          <a:p>
            <a:pPr lvl="0"/>
            <a:fld id="{9246289F-89CE-4338-BD45-D369BC6FDF94}" type="datetime1">
              <a:rPr lang="en-US"/>
              <a:pPr lvl="0"/>
              <a:t>9/30/24</a:t>
            </a:fld>
            <a:endParaRPr lang="en-US"/>
          </a:p>
        </p:txBody>
      </p:sp>
      <p:sp>
        <p:nvSpPr>
          <p:cNvPr id="9" name="Footer Placeholder 7"/>
          <p:cNvSpPr txBox="1">
            <a:spLocks noGrp="1"/>
          </p:cNvSpPr>
          <p:nvPr>
            <p:ph type="ftr" sz="quarter" idx="9"/>
          </p:nvPr>
        </p:nvSpPr>
        <p:spPr/>
        <p:txBody>
          <a:bodyPr/>
          <a:lstStyle>
            <a:lvl1pPr>
              <a:defRPr/>
            </a:lvl1pPr>
          </a:lstStyle>
          <a:p>
            <a:pPr lvl="0"/>
            <a:endParaRPr lang="en-US"/>
          </a:p>
        </p:txBody>
      </p:sp>
      <p:sp>
        <p:nvSpPr>
          <p:cNvPr id="10" name="Title 1"/>
          <p:cNvSpPr txBox="1">
            <a:spLocks noGrp="1"/>
          </p:cNvSpPr>
          <p:nvPr>
            <p:ph type="title"/>
          </p:nvPr>
        </p:nvSpPr>
        <p:spPr>
          <a:xfrm>
            <a:off x="839784" y="69567"/>
            <a:ext cx="10515600" cy="804672"/>
          </a:xfrm>
        </p:spPr>
        <p:txBody>
          <a:bodyPr anchorCtr="1"/>
          <a:lstStyle>
            <a:lvl1pPr algn="ctr">
              <a:defRPr sz="1400">
                <a:latin typeface="Microsoft Sans Serif" pitchFamily="34"/>
                <a:cs typeface="Microsoft Sans Serif" pitchFamily="34"/>
              </a:defRPr>
            </a:lvl1pPr>
          </a:lstStyle>
          <a:p>
            <a:pPr lvl="0"/>
            <a:r>
              <a:rPr lang="en-US"/>
              <a:t>Click to edit Master title style</a:t>
            </a:r>
          </a:p>
        </p:txBody>
      </p:sp>
      <p:sp>
        <p:nvSpPr>
          <p:cNvPr id="11" name="Slide Number Placeholder 8"/>
          <p:cNvSpPr txBox="1">
            <a:spLocks noGrp="1"/>
          </p:cNvSpPr>
          <p:nvPr>
            <p:ph type="sldNum" sz="quarter" idx="8"/>
          </p:nvPr>
        </p:nvSpPr>
        <p:spPr>
          <a:xfrm>
            <a:off x="11352211" y="69567"/>
            <a:ext cx="839784" cy="823142"/>
          </a:xfrm>
        </p:spPr>
        <p:txBody>
          <a:bodyPr anchorCtr="1"/>
          <a:lstStyle>
            <a:lvl1pPr algn="ctr">
              <a:defRPr>
                <a:solidFill>
                  <a:srgbClr val="F2F2F2"/>
                </a:solidFill>
              </a:defRPr>
            </a:lvl1pPr>
          </a:lstStyle>
          <a:p>
            <a:pPr lvl="0"/>
            <a:fld id="{183A780E-7178-4848-B406-F4CDC06546BF}" type="slidenum">
              <a:t>‹#›</a:t>
            </a:fld>
            <a:endParaRPr lang="en-US"/>
          </a:p>
        </p:txBody>
      </p:sp>
      <p:pic>
        <p:nvPicPr>
          <p:cNvPr id="12" name="Picture 2" descr="C:\Users\s.tsiliyanni\Documents\MARC\COMPANY PROFILE\LOGO MARC\MARCr-01-01 MIKRO RED - ΠΟΛΥ ΜΙΚΡΟ.png"/>
          <p:cNvPicPr>
            <a:picLocks noChangeAspect="1"/>
          </p:cNvPicPr>
          <p:nvPr/>
        </p:nvPicPr>
        <p:blipFill>
          <a:blip r:embed="rId2"/>
          <a:srcRect/>
          <a:stretch>
            <a:fillRect/>
          </a:stretch>
        </p:blipFill>
        <p:spPr>
          <a:xfrm>
            <a:off x="10877071" y="6397471"/>
            <a:ext cx="1142771" cy="323999"/>
          </a:xfrm>
          <a:prstGeom prst="rect">
            <a:avLst/>
          </a:prstGeom>
          <a:noFill/>
          <a:ln cap="flat">
            <a:noFill/>
          </a:ln>
        </p:spPr>
      </p:pic>
    </p:spTree>
    <p:extLst>
      <p:ext uri="{BB962C8B-B14F-4D97-AF65-F5344CB8AC3E}">
        <p14:creationId xmlns:p14="http://schemas.microsoft.com/office/powerpoint/2010/main" val="143443597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77D19CBE-88C4-4741-B6FC-CFE1EF458355}" type="datetime1">
              <a:rPr lang="en-US"/>
              <a:pPr lvl="0"/>
              <a:t>9/30/24</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82B0133A-BAD8-4777-88C5-EA8731D3EB7C}" type="slidenum">
              <a:t>‹#›</a:t>
            </a:fld>
            <a:endParaRPr lang="en-US"/>
          </a:p>
        </p:txBody>
      </p:sp>
    </p:spTree>
    <p:extLst>
      <p:ext uri="{BB962C8B-B14F-4D97-AF65-F5344CB8AC3E}">
        <p14:creationId xmlns:p14="http://schemas.microsoft.com/office/powerpoint/2010/main" val="2685852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26769664-6D8A-4BF6-94E8-A437277AE796}" type="datetime1">
              <a:rPr lang="en-US"/>
              <a:pPr lvl="0"/>
              <a:t>9/30/24</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8022BE14-9CF6-4458-BEE3-9ECE132A6349}" type="slidenum">
              <a:t>‹#›</a:t>
            </a:fld>
            <a:endParaRPr lang="en-US"/>
          </a:p>
        </p:txBody>
      </p:sp>
    </p:spTree>
    <p:extLst>
      <p:ext uri="{BB962C8B-B14F-4D97-AF65-F5344CB8AC3E}">
        <p14:creationId xmlns:p14="http://schemas.microsoft.com/office/powerpoint/2010/main" val="984988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980CE341-A203-412A-A672-092D3055DA2A}" type="datetime1">
              <a:rPr lang="en-US"/>
              <a:pPr lvl="0"/>
              <a:t>9/30/24</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F3BEF9B9-5277-4A94-819E-F5D58CD25668}" type="slidenum">
              <a:t>‹#›</a:t>
            </a:fld>
            <a:endParaRPr lang="en-US"/>
          </a:p>
        </p:txBody>
      </p:sp>
    </p:spTree>
    <p:extLst>
      <p:ext uri="{BB962C8B-B14F-4D97-AF65-F5344CB8AC3E}">
        <p14:creationId xmlns:p14="http://schemas.microsoft.com/office/powerpoint/2010/main" val="397076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631E-2E07-F1D8-F9AC-E13A9E15A5E2}"/>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A1F28FA-F61A-2392-8FB8-C00D71C94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9AB8B4C-4926-65BD-1FC6-92D5A28D31A4}"/>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D8785C57-F0B3-1D13-CA6E-442E697E2BA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05CE4FD-639C-68CA-1A1D-22DEEAF42F3C}"/>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3163890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850F2D4-A3C4-4A89-B6FB-89BE102CA280}" type="datetime1">
              <a:rPr lang="en-US"/>
              <a:pPr lvl="0"/>
              <a:t>9/30/24</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EB8D390-C06D-4896-A446-886847A4086D}" type="slidenum">
              <a:t>‹#›</a:t>
            </a:fld>
            <a:endParaRPr lang="en-US"/>
          </a:p>
        </p:txBody>
      </p:sp>
    </p:spTree>
    <p:extLst>
      <p:ext uri="{BB962C8B-B14F-4D97-AF65-F5344CB8AC3E}">
        <p14:creationId xmlns:p14="http://schemas.microsoft.com/office/powerpoint/2010/main" val="2393489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DFD91992-8286-4204-B0A6-A28376B75F3C}" type="datetime1">
              <a:rPr lang="en-US"/>
              <a:pPr lvl="0"/>
              <a:t>9/30/24</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86496CE-3A2C-4CA2-887D-576094AFBC3E}" type="slidenum">
              <a:t>‹#›</a:t>
            </a:fld>
            <a:endParaRPr lang="en-US"/>
          </a:p>
        </p:txBody>
      </p:sp>
    </p:spTree>
    <p:extLst>
      <p:ext uri="{BB962C8B-B14F-4D97-AF65-F5344CB8AC3E}">
        <p14:creationId xmlns:p14="http://schemas.microsoft.com/office/powerpoint/2010/main" val="2768274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E2C8302-1B7A-491F-8ABD-0C786547A217}" type="datetime1">
              <a:rPr lang="en-US"/>
              <a:pPr lvl="0"/>
              <a:t>9/30/24</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611B5E0-6F12-4A0D-A3B9-B57499E3DC2B}" type="slidenum">
              <a:t>‹#›</a:t>
            </a:fld>
            <a:endParaRPr lang="en-US"/>
          </a:p>
        </p:txBody>
      </p:sp>
    </p:spTree>
    <p:extLst>
      <p:ext uri="{BB962C8B-B14F-4D97-AF65-F5344CB8AC3E}">
        <p14:creationId xmlns:p14="http://schemas.microsoft.com/office/powerpoint/2010/main" val="352004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0FF3-6D24-9A83-A6C2-8D6726697F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5B71301D-36B8-F0F3-051D-5DD5CBE85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D50CA-A5B5-DDD0-65BC-788787E0AA1E}"/>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80762C4A-9892-1580-6E49-6B0B3AF4E61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07BD04B-0167-1C4A-488C-88983C48910B}"/>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227567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5FE1-089C-DB85-3703-6E096B904E14}"/>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CFEC24E-5ECF-846C-B9CF-E869097545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153D7F6A-3C16-8C90-5C37-993F61F219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4F6B28C-298C-EAAD-C296-DA9AC0ABC4FC}"/>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6" name="Footer Placeholder 5">
            <a:extLst>
              <a:ext uri="{FF2B5EF4-FFF2-40B4-BE49-F238E27FC236}">
                <a16:creationId xmlns:a16="http://schemas.microsoft.com/office/drawing/2014/main" id="{C6CC2F8E-83B1-8B13-0430-ADF25883C08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7DE3EDC-33C2-464D-11DD-886056C57342}"/>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280760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93A23-5A16-6C79-F8CD-92F8FA7C845D}"/>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E27401C2-04B1-0850-9F5A-34F4499580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E44EE5-3AB5-DF0B-78AD-F592268FB9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23D6AF24-BF51-4CF4-BF28-B10C8FD9A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92E93C-DBE4-BC52-696B-C431085A85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53B65F44-8819-60AE-8FAC-BE097A2BFE4D}"/>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8" name="Footer Placeholder 7">
            <a:extLst>
              <a:ext uri="{FF2B5EF4-FFF2-40B4-BE49-F238E27FC236}">
                <a16:creationId xmlns:a16="http://schemas.microsoft.com/office/drawing/2014/main" id="{04DAF0B6-A200-3E87-6D62-423A3A9274A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44363CB7-7B54-BCE5-C0C2-624F22F08B9F}"/>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45944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BCE9-66CA-CD8D-4E91-19E19DF1354A}"/>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BABB6662-C33C-7712-B6E3-BAAD4EE06E94}"/>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4" name="Footer Placeholder 3">
            <a:extLst>
              <a:ext uri="{FF2B5EF4-FFF2-40B4-BE49-F238E27FC236}">
                <a16:creationId xmlns:a16="http://schemas.microsoft.com/office/drawing/2014/main" id="{16E5166A-E170-6F83-034E-012EB9206A51}"/>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F5A376CC-3ED4-9284-1865-DEE0580C4060}"/>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61881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B77005-3A4F-4C4E-A2E3-74D6619364B1}"/>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3" name="Footer Placeholder 2">
            <a:extLst>
              <a:ext uri="{FF2B5EF4-FFF2-40B4-BE49-F238E27FC236}">
                <a16:creationId xmlns:a16="http://schemas.microsoft.com/office/drawing/2014/main" id="{7827489B-6299-A81E-E80B-CE65113D01BC}"/>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D2DA34A7-49DE-CD5A-9C9A-EF33A1CB7B8A}"/>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114756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2692-C2B6-3883-87F5-3E20E872CA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8BC6488D-47B4-E765-5170-5FF199857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7B0F0F0E-B31C-1CEA-8A8D-97E511C333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CCE949-58BD-2DD8-6311-790AC983BC7B}"/>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6" name="Footer Placeholder 5">
            <a:extLst>
              <a:ext uri="{FF2B5EF4-FFF2-40B4-BE49-F238E27FC236}">
                <a16:creationId xmlns:a16="http://schemas.microsoft.com/office/drawing/2014/main" id="{500EEF00-CA45-4584-AA2C-62EE879A0E6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618F8E3-CABE-C690-C95D-EF6F548225F6}"/>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418179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0EAF-D51E-5F3B-B713-7555EE9AA1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E4D7AB5E-7E90-5686-677B-077DE8A6C8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0AFA3DFF-CD8C-57A4-A2B3-C7FB2421C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B958E-576B-9BA2-BA6D-21B75FE60D17}"/>
              </a:ext>
            </a:extLst>
          </p:cNvPr>
          <p:cNvSpPr>
            <a:spLocks noGrp="1"/>
          </p:cNvSpPr>
          <p:nvPr>
            <p:ph type="dt" sz="half" idx="10"/>
          </p:nvPr>
        </p:nvSpPr>
        <p:spPr/>
        <p:txBody>
          <a:bodyPr/>
          <a:lstStyle/>
          <a:p>
            <a:fld id="{B6053B93-A9AC-46C2-8FBD-37387AEEE916}" type="datetimeFigureOut">
              <a:rPr lang="el-GR" smtClean="0"/>
              <a:t>30/9/24</a:t>
            </a:fld>
            <a:endParaRPr lang="el-GR"/>
          </a:p>
        </p:txBody>
      </p:sp>
      <p:sp>
        <p:nvSpPr>
          <p:cNvPr id="6" name="Footer Placeholder 5">
            <a:extLst>
              <a:ext uri="{FF2B5EF4-FFF2-40B4-BE49-F238E27FC236}">
                <a16:creationId xmlns:a16="http://schemas.microsoft.com/office/drawing/2014/main" id="{ABAB4F9B-C3B6-4DE2-619E-3A3EBAD3649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E79CD0F6-0A59-972D-85A8-0953E70456D4}"/>
              </a:ext>
            </a:extLst>
          </p:cNvPr>
          <p:cNvSpPr>
            <a:spLocks noGrp="1"/>
          </p:cNvSpPr>
          <p:nvPr>
            <p:ph type="sldNum" sz="quarter" idx="12"/>
          </p:nvPr>
        </p:nvSpPr>
        <p:spPr/>
        <p:txBody>
          <a:bodyPr/>
          <a:lstStyle/>
          <a:p>
            <a:fld id="{579987F3-1ECD-4306-B258-9BC14C239041}" type="slidenum">
              <a:rPr lang="el-GR" smtClean="0"/>
              <a:t>‹#›</a:t>
            </a:fld>
            <a:endParaRPr lang="el-GR"/>
          </a:p>
        </p:txBody>
      </p:sp>
    </p:spTree>
    <p:extLst>
      <p:ext uri="{BB962C8B-B14F-4D97-AF65-F5344CB8AC3E}">
        <p14:creationId xmlns:p14="http://schemas.microsoft.com/office/powerpoint/2010/main" val="381520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034D3E-D3CA-2ED4-A792-5AD74579B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F5E42961-AE5D-1A19-46FC-6306AF77FC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F919458-1673-12BE-80E2-ED2F717250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53B93-A9AC-46C2-8FBD-37387AEEE916}" type="datetimeFigureOut">
              <a:rPr lang="el-GR" smtClean="0"/>
              <a:t>30/9/24</a:t>
            </a:fld>
            <a:endParaRPr lang="el-GR"/>
          </a:p>
        </p:txBody>
      </p:sp>
      <p:sp>
        <p:nvSpPr>
          <p:cNvPr id="5" name="Footer Placeholder 4">
            <a:extLst>
              <a:ext uri="{FF2B5EF4-FFF2-40B4-BE49-F238E27FC236}">
                <a16:creationId xmlns:a16="http://schemas.microsoft.com/office/drawing/2014/main" id="{38A9F6EB-1129-ABCE-5008-FADF52826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C2E31C08-F3BF-047A-DA16-3A59ED10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987F3-1ECD-4306-B258-9BC14C239041}" type="slidenum">
              <a:rPr lang="el-GR" smtClean="0"/>
              <a:t>‹#›</a:t>
            </a:fld>
            <a:endParaRPr lang="el-GR"/>
          </a:p>
        </p:txBody>
      </p:sp>
    </p:spTree>
    <p:extLst>
      <p:ext uri="{BB962C8B-B14F-4D97-AF65-F5344CB8AC3E}">
        <p14:creationId xmlns:p14="http://schemas.microsoft.com/office/powerpoint/2010/main" val="374775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F475DD92-B6FC-4B4B-B495-F224EF892C90}" type="datetime1">
              <a:rPr lang="en-US"/>
              <a:pPr lvl="0"/>
              <a:t>9/30/24</a:t>
            </a:fld>
            <a:endParaRPr lang="en-US"/>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B7DB0A5-16BD-4741-8112-9A199A88D051}" type="slidenum">
              <a:t>‹#›</a:t>
            </a:fld>
            <a:endParaRPr lang="en-US"/>
          </a:p>
        </p:txBody>
      </p:sp>
    </p:spTree>
    <p:extLst>
      <p:ext uri="{BB962C8B-B14F-4D97-AF65-F5344CB8AC3E}">
        <p14:creationId xmlns:p14="http://schemas.microsoft.com/office/powerpoint/2010/main" val="4199451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9C75-B09F-EC4A-48B4-FBF76BCFDDB1}"/>
              </a:ext>
            </a:extLst>
          </p:cNvPr>
          <p:cNvSpPr>
            <a:spLocks noGrp="1"/>
          </p:cNvSpPr>
          <p:nvPr>
            <p:ph type="ctrTitle"/>
          </p:nvPr>
        </p:nvSpPr>
        <p:spPr>
          <a:xfrm>
            <a:off x="0" y="157316"/>
            <a:ext cx="7148052" cy="943744"/>
          </a:xfrm>
        </p:spPr>
        <p:txBody>
          <a:bodyPr>
            <a:noAutofit/>
          </a:bodyPr>
          <a:lstStyle/>
          <a:p>
            <a:r>
              <a:rPr lang="el-GR" sz="4800" b="1" dirty="0">
                <a:solidFill>
                  <a:schemeClr val="bg1"/>
                </a:solidFill>
                <a:latin typeface="Aptos" panose="020B0004020202020204" pitchFamily="34" charset="0"/>
              </a:rPr>
              <a:t>ΠΑΝΕΛΛΑΔΙΚΗ ΕΡΕΥΝΑ</a:t>
            </a:r>
          </a:p>
        </p:txBody>
      </p:sp>
      <p:sp>
        <p:nvSpPr>
          <p:cNvPr id="12" name="Shape 157">
            <a:extLst>
              <a:ext uri="{FF2B5EF4-FFF2-40B4-BE49-F238E27FC236}">
                <a16:creationId xmlns:a16="http://schemas.microsoft.com/office/drawing/2014/main" id="{E0C32451-70E7-B205-2169-F7468FE099C6}"/>
              </a:ext>
            </a:extLst>
          </p:cNvPr>
          <p:cNvSpPr/>
          <p:nvPr/>
        </p:nvSpPr>
        <p:spPr>
          <a:xfrm>
            <a:off x="3468844" y="3973942"/>
            <a:ext cx="5254311" cy="1333698"/>
          </a:xfrm>
          <a:prstGeom prst="rect">
            <a:avLst/>
          </a:prstGeom>
          <a:solidFill>
            <a:schemeClr val="accent5">
              <a:lumMod val="20000"/>
              <a:lumOff val="80000"/>
            </a:schemeClr>
          </a:solidFill>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a:defRPr sz="3000"/>
            </a:lvl1pPr>
          </a:lstStyle>
          <a:p>
            <a:r>
              <a:rPr lang="el-GR" sz="4000" dirty="0"/>
              <a:t>ΠΑΝΕΛΛΑΔΙΚΗ ΕΡΕΥΝΑ ΣΕ ΓΟΝΕΙΣ</a:t>
            </a:r>
          </a:p>
        </p:txBody>
      </p:sp>
      <p:sp>
        <p:nvSpPr>
          <p:cNvPr id="13" name="TextBox 12">
            <a:extLst>
              <a:ext uri="{FF2B5EF4-FFF2-40B4-BE49-F238E27FC236}">
                <a16:creationId xmlns:a16="http://schemas.microsoft.com/office/drawing/2014/main" id="{53D9FD43-5D69-88DC-F296-62B152843C14}"/>
              </a:ext>
            </a:extLst>
          </p:cNvPr>
          <p:cNvSpPr txBox="1"/>
          <p:nvPr/>
        </p:nvSpPr>
        <p:spPr>
          <a:xfrm>
            <a:off x="10221662" y="5779838"/>
            <a:ext cx="1429563" cy="408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defTabSz="914367"/>
            <a:r>
              <a:rPr lang="el-GR" dirty="0">
                <a:latin typeface="Helvetica Light"/>
              </a:rPr>
              <a:t>ΜΑΙΟΣ 2024</a:t>
            </a:r>
          </a:p>
        </p:txBody>
      </p:sp>
      <p:pic>
        <p:nvPicPr>
          <p:cNvPr id="16" name="Picture 2" descr="C:\Users\s.tsiliyanni\Documents\MARC\COMPANY PROFILE\LOGO MARC\MARCr-01-01 MIKRO RED - ΠΟΛΥ ΜΙΚΡΟ.png">
            <a:extLst>
              <a:ext uri="{FF2B5EF4-FFF2-40B4-BE49-F238E27FC236}">
                <a16:creationId xmlns:a16="http://schemas.microsoft.com/office/drawing/2014/main" id="{B68F16A0-B400-3371-13A3-7BFE42D2A52A}"/>
              </a:ext>
            </a:extLst>
          </p:cNvPr>
          <p:cNvPicPr>
            <a:picLocks noChangeAspect="1"/>
          </p:cNvPicPr>
          <p:nvPr/>
        </p:nvPicPr>
        <p:blipFill>
          <a:blip r:embed="rId2"/>
          <a:srcRect/>
          <a:stretch>
            <a:fillRect/>
          </a:stretch>
        </p:blipFill>
        <p:spPr>
          <a:xfrm>
            <a:off x="10138787" y="6188153"/>
            <a:ext cx="1881055" cy="533318"/>
          </a:xfrm>
          <a:prstGeom prst="rect">
            <a:avLst/>
          </a:prstGeom>
          <a:noFill/>
          <a:ln cap="flat">
            <a:noFill/>
          </a:ln>
        </p:spPr>
      </p:pic>
      <p:pic>
        <p:nvPicPr>
          <p:cNvPr id="3" name="Picture 2">
            <a:extLst>
              <a:ext uri="{FF2B5EF4-FFF2-40B4-BE49-F238E27FC236}">
                <a16:creationId xmlns:a16="http://schemas.microsoft.com/office/drawing/2014/main" id="{733524D4-2F79-68E3-9174-902B8C750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4184" y="0"/>
            <a:ext cx="6795456" cy="3816626"/>
          </a:xfrm>
          <a:prstGeom prst="rect">
            <a:avLst/>
          </a:prstGeom>
        </p:spPr>
      </p:pic>
    </p:spTree>
    <p:extLst>
      <p:ext uri="{BB962C8B-B14F-4D97-AF65-F5344CB8AC3E}">
        <p14:creationId xmlns:p14="http://schemas.microsoft.com/office/powerpoint/2010/main" val="241238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Πόσο συχνά είναι σωματικά δραστήριο το παιδί σας για τουλάχιστον 1 ώρα την ημέρα;</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1475057738"/>
              </p:ext>
            </p:extLst>
          </p:nvPr>
        </p:nvGraphicFramePr>
        <p:xfrm>
          <a:off x="221064" y="1085222"/>
          <a:ext cx="11756571" cy="47224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a:extLst>
              <a:ext uri="{FF2B5EF4-FFF2-40B4-BE49-F238E27FC236}">
                <a16:creationId xmlns:a16="http://schemas.microsoft.com/office/drawing/2014/main" id="{B7196501-EF4B-94EA-77ED-CE6F2A605C1A}"/>
              </a:ext>
            </a:extLst>
          </p:cNvPr>
          <p:cNvGraphicFramePr>
            <a:graphicFrameLocks noGrp="1"/>
          </p:cNvGraphicFramePr>
          <p:nvPr>
            <p:extLst>
              <p:ext uri="{D42A27DB-BD31-4B8C-83A1-F6EECF244321}">
                <p14:modId xmlns:p14="http://schemas.microsoft.com/office/powerpoint/2010/main" val="444827457"/>
              </p:ext>
            </p:extLst>
          </p:nvPr>
        </p:nvGraphicFramePr>
        <p:xfrm>
          <a:off x="2233079" y="5807624"/>
          <a:ext cx="7879013" cy="980809"/>
        </p:xfrm>
        <a:graphic>
          <a:graphicData uri="http://schemas.openxmlformats.org/drawingml/2006/table">
            <a:tbl>
              <a:tblPr>
                <a:tableStyleId>{5C22544A-7EE6-4342-B048-85BDC9FD1C3A}</a:tableStyleId>
              </a:tblPr>
              <a:tblGrid>
                <a:gridCol w="3108695">
                  <a:extLst>
                    <a:ext uri="{9D8B030D-6E8A-4147-A177-3AD203B41FA5}">
                      <a16:colId xmlns:a16="http://schemas.microsoft.com/office/drawing/2014/main" val="3514739306"/>
                    </a:ext>
                  </a:extLst>
                </a:gridCol>
                <a:gridCol w="795053">
                  <a:extLst>
                    <a:ext uri="{9D8B030D-6E8A-4147-A177-3AD203B41FA5}">
                      <a16:colId xmlns:a16="http://schemas.microsoft.com/office/drawing/2014/main" val="3207585507"/>
                    </a:ext>
                  </a:extLst>
                </a:gridCol>
                <a:gridCol w="795053">
                  <a:extLst>
                    <a:ext uri="{9D8B030D-6E8A-4147-A177-3AD203B41FA5}">
                      <a16:colId xmlns:a16="http://schemas.microsoft.com/office/drawing/2014/main" val="1712193701"/>
                    </a:ext>
                  </a:extLst>
                </a:gridCol>
                <a:gridCol w="795053">
                  <a:extLst>
                    <a:ext uri="{9D8B030D-6E8A-4147-A177-3AD203B41FA5}">
                      <a16:colId xmlns:a16="http://schemas.microsoft.com/office/drawing/2014/main" val="3518495905"/>
                    </a:ext>
                  </a:extLst>
                </a:gridCol>
                <a:gridCol w="795053">
                  <a:extLst>
                    <a:ext uri="{9D8B030D-6E8A-4147-A177-3AD203B41FA5}">
                      <a16:colId xmlns:a16="http://schemas.microsoft.com/office/drawing/2014/main" val="810490693"/>
                    </a:ext>
                  </a:extLst>
                </a:gridCol>
                <a:gridCol w="795053">
                  <a:extLst>
                    <a:ext uri="{9D8B030D-6E8A-4147-A177-3AD203B41FA5}">
                      <a16:colId xmlns:a16="http://schemas.microsoft.com/office/drawing/2014/main" val="4136869385"/>
                    </a:ext>
                  </a:extLst>
                </a:gridCol>
                <a:gridCol w="795053">
                  <a:extLst>
                    <a:ext uri="{9D8B030D-6E8A-4147-A177-3AD203B41FA5}">
                      <a16:colId xmlns:a16="http://schemas.microsoft.com/office/drawing/2014/main" val="1124157500"/>
                    </a:ext>
                  </a:extLst>
                </a:gridCol>
              </a:tblGrid>
              <a:tr h="316251">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352189">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291178">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Σωματική δραστηριότητα καθημερινά</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57.3</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45.3</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31.7</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25.6</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19.4</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20.6</a:t>
                      </a:r>
                    </a:p>
                  </a:txBody>
                  <a:tcPr marL="7620" marR="7620" marT="7620" marB="0" anchor="ctr"/>
                </a:tc>
                <a:extLst>
                  <a:ext uri="{0D108BD9-81ED-4DB2-BD59-A6C34878D82A}">
                    <a16:rowId xmlns:a16="http://schemas.microsoft.com/office/drawing/2014/main" val="1502129107"/>
                  </a:ext>
                </a:extLst>
              </a:tr>
            </a:tbl>
          </a:graphicData>
        </a:graphic>
      </p:graphicFrame>
    </p:spTree>
    <p:extLst>
      <p:ext uri="{BB962C8B-B14F-4D97-AF65-F5344CB8AC3E}">
        <p14:creationId xmlns:p14="http://schemas.microsoft.com/office/powerpoint/2010/main" val="47929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Συνολικά, πόσο χρόνο την ημέρα αφιερώνει το παιδί σε δραστηριότητες οθόνης πλην της εκπαίδευσης (παρακολούθηση τηλεόρασης/πλατφόρμες </a:t>
            </a:r>
            <a:r>
              <a:rPr lang="el-GR" sz="1600" dirty="0" err="1">
                <a:latin typeface="Microsoft JhengHei" panose="020B0604030504040204" pitchFamily="34" charset="-120"/>
                <a:ea typeface="Microsoft JhengHei" panose="020B0604030504040204" pitchFamily="34" charset="-120"/>
                <a:cs typeface="Microsoft Sans Serif" pitchFamily="34" charset="0"/>
              </a:rPr>
              <a:t>streaming</a:t>
            </a:r>
            <a:r>
              <a:rPr lang="el-GR" sz="1600" dirty="0">
                <a:latin typeface="Microsoft JhengHei" panose="020B0604030504040204" pitchFamily="34" charset="-120"/>
                <a:ea typeface="Microsoft JhengHei" panose="020B0604030504040204" pitchFamily="34" charset="-120"/>
                <a:cs typeface="Microsoft Sans Serif" pitchFamily="34" charset="0"/>
              </a:rPr>
              <a:t> , κινητό, </a:t>
            </a:r>
            <a:r>
              <a:rPr lang="el-GR" sz="1600" dirty="0" err="1">
                <a:latin typeface="Microsoft JhengHei" panose="020B0604030504040204" pitchFamily="34" charset="-120"/>
                <a:ea typeface="Microsoft JhengHei" panose="020B0604030504040204" pitchFamily="34" charset="-120"/>
                <a:cs typeface="Microsoft Sans Serif" pitchFamily="34" charset="0"/>
              </a:rPr>
              <a:t>tablet</a:t>
            </a:r>
            <a:r>
              <a:rPr lang="el-GR" sz="1600" dirty="0">
                <a:latin typeface="Microsoft JhengHei" panose="020B0604030504040204" pitchFamily="34" charset="-120"/>
                <a:ea typeface="Microsoft JhengHei" panose="020B0604030504040204" pitchFamily="34" charset="-120"/>
                <a:cs typeface="Microsoft Sans Serif" pitchFamily="34" charset="0"/>
              </a:rPr>
              <a:t>, </a:t>
            </a:r>
            <a:r>
              <a:rPr lang="el-GR" sz="1600" dirty="0" err="1">
                <a:latin typeface="Microsoft JhengHei" panose="020B0604030504040204" pitchFamily="34" charset="-120"/>
                <a:ea typeface="Microsoft JhengHei" panose="020B0604030504040204" pitchFamily="34" charset="-120"/>
                <a:cs typeface="Microsoft Sans Serif" pitchFamily="34" charset="0"/>
              </a:rPr>
              <a:t>video</a:t>
            </a:r>
            <a:r>
              <a:rPr lang="el-GR" sz="1600" dirty="0">
                <a:latin typeface="Microsoft JhengHei" panose="020B0604030504040204" pitchFamily="34" charset="-120"/>
                <a:ea typeface="Microsoft JhengHei" panose="020B0604030504040204" pitchFamily="34" charset="-120"/>
                <a:cs typeface="Microsoft Sans Serif" pitchFamily="34" charset="0"/>
              </a:rPr>
              <a:t> </a:t>
            </a:r>
            <a:r>
              <a:rPr lang="el-GR" sz="1600" dirty="0" err="1">
                <a:latin typeface="Microsoft JhengHei" panose="020B0604030504040204" pitchFamily="34" charset="-120"/>
                <a:ea typeface="Microsoft JhengHei" panose="020B0604030504040204" pitchFamily="34" charset="-120"/>
                <a:cs typeface="Microsoft Sans Serif" pitchFamily="34" charset="0"/>
              </a:rPr>
              <a:t>games</a:t>
            </a:r>
            <a:r>
              <a:rPr lang="el-GR" sz="1600" dirty="0">
                <a:latin typeface="Microsoft JhengHei" panose="020B0604030504040204" pitchFamily="34" charset="-120"/>
                <a:ea typeface="Microsoft JhengHei" panose="020B0604030504040204" pitchFamily="34" charset="-120"/>
                <a:cs typeface="Microsoft Sans Serif" pitchFamily="34" charset="0"/>
              </a:rPr>
              <a:t>):</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2" name="Γράφημα 5">
            <a:extLst>
              <a:ext uri="{FF2B5EF4-FFF2-40B4-BE49-F238E27FC236}">
                <a16:creationId xmlns:a16="http://schemas.microsoft.com/office/drawing/2014/main" id="{B6C3CC62-911B-D455-B2F2-073C729E9CC3}"/>
              </a:ext>
            </a:extLst>
          </p:cNvPr>
          <p:cNvGraphicFramePr/>
          <p:nvPr>
            <p:extLst>
              <p:ext uri="{D42A27DB-BD31-4B8C-83A1-F6EECF244321}">
                <p14:modId xmlns:p14="http://schemas.microsoft.com/office/powerpoint/2010/main" val="883223439"/>
              </p:ext>
            </p:extLst>
          </p:nvPr>
        </p:nvGraphicFramePr>
        <p:xfrm>
          <a:off x="1629508" y="1145513"/>
          <a:ext cx="8932984" cy="458484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7EF2413-5057-1DA1-DD6C-A41CCF82F32F}"/>
              </a:ext>
            </a:extLst>
          </p:cNvPr>
          <p:cNvSpPr txBox="1"/>
          <p:nvPr/>
        </p:nvSpPr>
        <p:spPr>
          <a:xfrm>
            <a:off x="7725939" y="2380462"/>
            <a:ext cx="2422776" cy="346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algn="ctr"/>
            <a:r>
              <a:rPr lang="el-GR" sz="1400" b="1" dirty="0">
                <a:latin typeface="Microsoft JhengHei" panose="020B0604030504040204" pitchFamily="34" charset="-120"/>
                <a:ea typeface="Microsoft JhengHei" panose="020B0604030504040204" pitchFamily="34" charset="-120"/>
              </a:rPr>
              <a:t>Μ.Ο.: 2.4 ώρες την ημέρα</a:t>
            </a:r>
            <a:endParaRPr lang="en-US" sz="1600" b="1" dirty="0">
              <a:latin typeface="Microsoft JhengHei" panose="020B0604030504040204" pitchFamily="34" charset="-120"/>
              <a:ea typeface="Microsoft JhengHei" panose="020B0604030504040204" pitchFamily="34" charset="-120"/>
            </a:endParaRPr>
          </a:p>
        </p:txBody>
      </p:sp>
      <p:graphicFrame>
        <p:nvGraphicFramePr>
          <p:cNvPr id="4" name="Table 3">
            <a:extLst>
              <a:ext uri="{FF2B5EF4-FFF2-40B4-BE49-F238E27FC236}">
                <a16:creationId xmlns:a16="http://schemas.microsoft.com/office/drawing/2014/main" id="{3A66B1DE-810C-0EE8-648E-A175D7A6CC43}"/>
              </a:ext>
            </a:extLst>
          </p:cNvPr>
          <p:cNvGraphicFramePr>
            <a:graphicFrameLocks noGrp="1"/>
          </p:cNvGraphicFramePr>
          <p:nvPr>
            <p:extLst>
              <p:ext uri="{D42A27DB-BD31-4B8C-83A1-F6EECF244321}">
                <p14:modId xmlns:p14="http://schemas.microsoft.com/office/powerpoint/2010/main" val="1882283644"/>
              </p:ext>
            </p:extLst>
          </p:nvPr>
        </p:nvGraphicFramePr>
        <p:xfrm>
          <a:off x="2184679" y="5730354"/>
          <a:ext cx="8056882" cy="968689"/>
        </p:xfrm>
        <a:graphic>
          <a:graphicData uri="http://schemas.openxmlformats.org/drawingml/2006/table">
            <a:tbl>
              <a:tblPr>
                <a:tableStyleId>{5C22544A-7EE6-4342-B048-85BDC9FD1C3A}</a:tableStyleId>
              </a:tblPr>
              <a:tblGrid>
                <a:gridCol w="2075050">
                  <a:extLst>
                    <a:ext uri="{9D8B030D-6E8A-4147-A177-3AD203B41FA5}">
                      <a16:colId xmlns:a16="http://schemas.microsoft.com/office/drawing/2014/main" val="2904114285"/>
                    </a:ext>
                  </a:extLst>
                </a:gridCol>
                <a:gridCol w="747729">
                  <a:extLst>
                    <a:ext uri="{9D8B030D-6E8A-4147-A177-3AD203B41FA5}">
                      <a16:colId xmlns:a16="http://schemas.microsoft.com/office/drawing/2014/main" val="1950203927"/>
                    </a:ext>
                  </a:extLst>
                </a:gridCol>
                <a:gridCol w="747729">
                  <a:extLst>
                    <a:ext uri="{9D8B030D-6E8A-4147-A177-3AD203B41FA5}">
                      <a16:colId xmlns:a16="http://schemas.microsoft.com/office/drawing/2014/main" val="2823045826"/>
                    </a:ext>
                  </a:extLst>
                </a:gridCol>
                <a:gridCol w="747729">
                  <a:extLst>
                    <a:ext uri="{9D8B030D-6E8A-4147-A177-3AD203B41FA5}">
                      <a16:colId xmlns:a16="http://schemas.microsoft.com/office/drawing/2014/main" val="2297514859"/>
                    </a:ext>
                  </a:extLst>
                </a:gridCol>
                <a:gridCol w="747729">
                  <a:extLst>
                    <a:ext uri="{9D8B030D-6E8A-4147-A177-3AD203B41FA5}">
                      <a16:colId xmlns:a16="http://schemas.microsoft.com/office/drawing/2014/main" val="2999405748"/>
                    </a:ext>
                  </a:extLst>
                </a:gridCol>
                <a:gridCol w="747729">
                  <a:extLst>
                    <a:ext uri="{9D8B030D-6E8A-4147-A177-3AD203B41FA5}">
                      <a16:colId xmlns:a16="http://schemas.microsoft.com/office/drawing/2014/main" val="2125293737"/>
                    </a:ext>
                  </a:extLst>
                </a:gridCol>
                <a:gridCol w="747729">
                  <a:extLst>
                    <a:ext uri="{9D8B030D-6E8A-4147-A177-3AD203B41FA5}">
                      <a16:colId xmlns:a16="http://schemas.microsoft.com/office/drawing/2014/main" val="4184973564"/>
                    </a:ext>
                  </a:extLst>
                </a:gridCol>
                <a:gridCol w="747729">
                  <a:extLst>
                    <a:ext uri="{9D8B030D-6E8A-4147-A177-3AD203B41FA5}">
                      <a16:colId xmlns:a16="http://schemas.microsoft.com/office/drawing/2014/main" val="2885396283"/>
                    </a:ext>
                  </a:extLst>
                </a:gridCol>
                <a:gridCol w="747729">
                  <a:extLst>
                    <a:ext uri="{9D8B030D-6E8A-4147-A177-3AD203B41FA5}">
                      <a16:colId xmlns:a16="http://schemas.microsoft.com/office/drawing/2014/main" val="1754877221"/>
                    </a:ext>
                  </a:extLst>
                </a:gridCol>
              </a:tblGrid>
              <a:tr h="324582">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2">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ΦΥΛΟ ΠΑΙΔΙΟΥ</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2509152"/>
                  </a:ext>
                </a:extLst>
              </a:tr>
              <a:tr h="355912">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Αγόρι</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Κορίτσι</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2897698806"/>
                  </a:ext>
                </a:extLst>
              </a:tr>
              <a:tr h="270727">
                <a:tc>
                  <a:txBody>
                    <a:bodyPr/>
                    <a:lstStyle/>
                    <a:p>
                      <a:pPr algn="l" fontAlgn="ctr"/>
                      <a:r>
                        <a:rPr lang="el-GR"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Πάνω από 3 ώρες</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16.5</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13.5</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6.2</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5</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8.7</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23.6</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39</a:t>
                      </a:r>
                    </a:p>
                  </a:txBody>
                  <a:tcPr marL="7620" marR="7620" marT="7620" marB="0" anchor="ctr"/>
                </a:tc>
                <a:extLst>
                  <a:ext uri="{0D108BD9-81ED-4DB2-BD59-A6C34878D82A}">
                    <a16:rowId xmlns:a16="http://schemas.microsoft.com/office/drawing/2014/main" val="1620353184"/>
                  </a:ext>
                </a:extLst>
              </a:tr>
            </a:tbl>
          </a:graphicData>
        </a:graphic>
      </p:graphicFrame>
    </p:spTree>
    <p:extLst>
      <p:ext uri="{BB962C8B-B14F-4D97-AF65-F5344CB8AC3E}">
        <p14:creationId xmlns:p14="http://schemas.microsoft.com/office/powerpoint/2010/main" val="975502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Στη πράξη, το παιδί χρησιμοποιεί κινητά, </a:t>
            </a:r>
            <a:r>
              <a:rPr lang="el-GR" sz="1600" dirty="0" err="1">
                <a:latin typeface="Microsoft JhengHei" panose="020B0604030504040204" pitchFamily="34" charset="-120"/>
                <a:ea typeface="Microsoft JhengHei" panose="020B0604030504040204" pitchFamily="34" charset="-120"/>
                <a:cs typeface="Microsoft Sans Serif" pitchFamily="34" charset="0"/>
              </a:rPr>
              <a:t>tablet</a:t>
            </a:r>
            <a:r>
              <a:rPr lang="el-GR" sz="1600" dirty="0">
                <a:latin typeface="Microsoft JhengHei" panose="020B0604030504040204" pitchFamily="34" charset="-120"/>
                <a:ea typeface="Microsoft JhengHei" panose="020B0604030504040204" pitchFamily="34" charset="-120"/>
                <a:cs typeface="Microsoft Sans Serif" pitchFamily="34" charset="0"/>
              </a:rPr>
              <a:t>, υπολογιστές ή κονσόλες:</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2" name="Γράφημα 5">
            <a:extLst>
              <a:ext uri="{FF2B5EF4-FFF2-40B4-BE49-F238E27FC236}">
                <a16:creationId xmlns:a16="http://schemas.microsoft.com/office/drawing/2014/main" id="{B6C3CC62-911B-D455-B2F2-073C729E9CC3}"/>
              </a:ext>
            </a:extLst>
          </p:cNvPr>
          <p:cNvGraphicFramePr/>
          <p:nvPr>
            <p:extLst>
              <p:ext uri="{D42A27DB-BD31-4B8C-83A1-F6EECF244321}">
                <p14:modId xmlns:p14="http://schemas.microsoft.com/office/powerpoint/2010/main" val="418775380"/>
              </p:ext>
            </p:extLst>
          </p:nvPr>
        </p:nvGraphicFramePr>
        <p:xfrm>
          <a:off x="1102840" y="892709"/>
          <a:ext cx="10152185" cy="50860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A165C5DE-2ACC-7368-4BA7-DDB42070C5B3}"/>
              </a:ext>
            </a:extLst>
          </p:cNvPr>
          <p:cNvGraphicFramePr>
            <a:graphicFrameLocks noGrp="1"/>
          </p:cNvGraphicFramePr>
          <p:nvPr>
            <p:extLst>
              <p:ext uri="{D42A27DB-BD31-4B8C-83A1-F6EECF244321}">
                <p14:modId xmlns:p14="http://schemas.microsoft.com/office/powerpoint/2010/main" val="2319295518"/>
              </p:ext>
            </p:extLst>
          </p:nvPr>
        </p:nvGraphicFramePr>
        <p:xfrm>
          <a:off x="1200847" y="5731228"/>
          <a:ext cx="9915980" cy="1003352"/>
        </p:xfrm>
        <a:graphic>
          <a:graphicData uri="http://schemas.openxmlformats.org/drawingml/2006/table">
            <a:tbl>
              <a:tblPr>
                <a:tableStyleId>{5C22544A-7EE6-4342-B048-85BDC9FD1C3A}</a:tableStyleId>
              </a:tblPr>
              <a:tblGrid>
                <a:gridCol w="5429606">
                  <a:extLst>
                    <a:ext uri="{9D8B030D-6E8A-4147-A177-3AD203B41FA5}">
                      <a16:colId xmlns:a16="http://schemas.microsoft.com/office/drawing/2014/main" val="3514739306"/>
                    </a:ext>
                  </a:extLst>
                </a:gridCol>
                <a:gridCol w="747729">
                  <a:extLst>
                    <a:ext uri="{9D8B030D-6E8A-4147-A177-3AD203B41FA5}">
                      <a16:colId xmlns:a16="http://schemas.microsoft.com/office/drawing/2014/main" val="3207585507"/>
                    </a:ext>
                  </a:extLst>
                </a:gridCol>
                <a:gridCol w="747729">
                  <a:extLst>
                    <a:ext uri="{9D8B030D-6E8A-4147-A177-3AD203B41FA5}">
                      <a16:colId xmlns:a16="http://schemas.microsoft.com/office/drawing/2014/main" val="1712193701"/>
                    </a:ext>
                  </a:extLst>
                </a:gridCol>
                <a:gridCol w="747729">
                  <a:extLst>
                    <a:ext uri="{9D8B030D-6E8A-4147-A177-3AD203B41FA5}">
                      <a16:colId xmlns:a16="http://schemas.microsoft.com/office/drawing/2014/main" val="3518495905"/>
                    </a:ext>
                  </a:extLst>
                </a:gridCol>
                <a:gridCol w="747729">
                  <a:extLst>
                    <a:ext uri="{9D8B030D-6E8A-4147-A177-3AD203B41FA5}">
                      <a16:colId xmlns:a16="http://schemas.microsoft.com/office/drawing/2014/main" val="810490693"/>
                    </a:ext>
                  </a:extLst>
                </a:gridCol>
                <a:gridCol w="747729">
                  <a:extLst>
                    <a:ext uri="{9D8B030D-6E8A-4147-A177-3AD203B41FA5}">
                      <a16:colId xmlns:a16="http://schemas.microsoft.com/office/drawing/2014/main" val="4136869385"/>
                    </a:ext>
                  </a:extLst>
                </a:gridCol>
                <a:gridCol w="747729">
                  <a:extLst>
                    <a:ext uri="{9D8B030D-6E8A-4147-A177-3AD203B41FA5}">
                      <a16:colId xmlns:a16="http://schemas.microsoft.com/office/drawing/2014/main" val="1124157500"/>
                    </a:ext>
                  </a:extLst>
                </a:gridCol>
              </a:tblGrid>
              <a:tr h="181847">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259267">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230286">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όποτε το επιθυμεί</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5.6</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7.1</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8.3</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9.4</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30.9</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44.7</a:t>
                      </a:r>
                    </a:p>
                  </a:txBody>
                  <a:tcPr marL="7620" marR="7620" marT="7620" marB="0" anchor="ctr"/>
                </a:tc>
                <a:extLst>
                  <a:ext uri="{0D108BD9-81ED-4DB2-BD59-A6C34878D82A}">
                    <a16:rowId xmlns:a16="http://schemas.microsoft.com/office/drawing/2014/main" val="1502129107"/>
                  </a:ext>
                </a:extLst>
              </a:tr>
              <a:tr h="209186">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προσπαθώ να θέσω περιορισμούς αλλά δεν είναι εύκολο, με παρακούει</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12.9</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27.3</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31.4</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35.6</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41.9</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42.8</a:t>
                      </a:r>
                    </a:p>
                  </a:txBody>
                  <a:tcPr marL="7620" marR="7620" marT="7620" marB="0" anchor="ctr"/>
                </a:tc>
                <a:extLst>
                  <a:ext uri="{0D108BD9-81ED-4DB2-BD59-A6C34878D82A}">
                    <a16:rowId xmlns:a16="http://schemas.microsoft.com/office/drawing/2014/main" val="3201183668"/>
                  </a:ext>
                </a:extLst>
              </a:tr>
            </a:tbl>
          </a:graphicData>
        </a:graphic>
      </p:graphicFrame>
    </p:spTree>
    <p:extLst>
      <p:ext uri="{BB962C8B-B14F-4D97-AF65-F5344CB8AC3E}">
        <p14:creationId xmlns:p14="http://schemas.microsoft.com/office/powerpoint/2010/main" val="17113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Γενικά πόσο ενημερωμένος/η θα λέγατε ότι είστε για το θέμα της παιδικής παχυσαρκίας;</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2" name="Γράφημα 5">
            <a:extLst>
              <a:ext uri="{FF2B5EF4-FFF2-40B4-BE49-F238E27FC236}">
                <a16:creationId xmlns:a16="http://schemas.microsoft.com/office/drawing/2014/main" id="{B6C3CC62-911B-D455-B2F2-073C729E9CC3}"/>
              </a:ext>
            </a:extLst>
          </p:cNvPr>
          <p:cNvGraphicFramePr/>
          <p:nvPr>
            <p:extLst>
              <p:ext uri="{D42A27DB-BD31-4B8C-83A1-F6EECF244321}">
                <p14:modId xmlns:p14="http://schemas.microsoft.com/office/powerpoint/2010/main" val="3614256788"/>
              </p:ext>
            </p:extLst>
          </p:nvPr>
        </p:nvGraphicFramePr>
        <p:xfrm>
          <a:off x="1838848" y="1286189"/>
          <a:ext cx="8571244" cy="5395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285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Γράφημα 5">
            <a:extLst>
              <a:ext uri="{FF2B5EF4-FFF2-40B4-BE49-F238E27FC236}">
                <a16:creationId xmlns:a16="http://schemas.microsoft.com/office/drawing/2014/main" id="{DE3BD8CB-7F1C-3015-85A6-C3EA1D53DED3}"/>
              </a:ext>
            </a:extLst>
          </p:cNvPr>
          <p:cNvGraphicFramePr/>
          <p:nvPr>
            <p:extLst>
              <p:ext uri="{D42A27DB-BD31-4B8C-83A1-F6EECF244321}">
                <p14:modId xmlns:p14="http://schemas.microsoft.com/office/powerpoint/2010/main" val="1614826739"/>
              </p:ext>
            </p:extLst>
          </p:nvPr>
        </p:nvGraphicFramePr>
        <p:xfrm>
          <a:off x="542611" y="1030727"/>
          <a:ext cx="10809600" cy="5028429"/>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Θα λέγατε ότι το βάρος του παιδιού σας αυτή την περίοδο είναι…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Table 3">
            <a:extLst>
              <a:ext uri="{FF2B5EF4-FFF2-40B4-BE49-F238E27FC236}">
                <a16:creationId xmlns:a16="http://schemas.microsoft.com/office/drawing/2014/main" id="{CF5AF799-5AD4-0417-F06D-B8F36E1D0E1A}"/>
              </a:ext>
            </a:extLst>
          </p:cNvPr>
          <p:cNvGraphicFramePr>
            <a:graphicFrameLocks noGrp="1"/>
          </p:cNvGraphicFramePr>
          <p:nvPr>
            <p:extLst>
              <p:ext uri="{D42A27DB-BD31-4B8C-83A1-F6EECF244321}">
                <p14:modId xmlns:p14="http://schemas.microsoft.com/office/powerpoint/2010/main" val="2376230067"/>
              </p:ext>
            </p:extLst>
          </p:nvPr>
        </p:nvGraphicFramePr>
        <p:xfrm>
          <a:off x="1999623" y="5887562"/>
          <a:ext cx="8650933" cy="905818"/>
        </p:xfrm>
        <a:graphic>
          <a:graphicData uri="http://schemas.openxmlformats.org/drawingml/2006/table">
            <a:tbl>
              <a:tblPr>
                <a:tableStyleId>{5C22544A-7EE6-4342-B048-85BDC9FD1C3A}</a:tableStyleId>
              </a:tblPr>
              <a:tblGrid>
                <a:gridCol w="2669101">
                  <a:extLst>
                    <a:ext uri="{9D8B030D-6E8A-4147-A177-3AD203B41FA5}">
                      <a16:colId xmlns:a16="http://schemas.microsoft.com/office/drawing/2014/main" val="3514739306"/>
                    </a:ext>
                  </a:extLst>
                </a:gridCol>
                <a:gridCol w="747729">
                  <a:extLst>
                    <a:ext uri="{9D8B030D-6E8A-4147-A177-3AD203B41FA5}">
                      <a16:colId xmlns:a16="http://schemas.microsoft.com/office/drawing/2014/main" val="3955941793"/>
                    </a:ext>
                  </a:extLst>
                </a:gridCol>
                <a:gridCol w="747729">
                  <a:extLst>
                    <a:ext uri="{9D8B030D-6E8A-4147-A177-3AD203B41FA5}">
                      <a16:colId xmlns:a16="http://schemas.microsoft.com/office/drawing/2014/main" val="1298895567"/>
                    </a:ext>
                  </a:extLst>
                </a:gridCol>
                <a:gridCol w="747729">
                  <a:extLst>
                    <a:ext uri="{9D8B030D-6E8A-4147-A177-3AD203B41FA5}">
                      <a16:colId xmlns:a16="http://schemas.microsoft.com/office/drawing/2014/main" val="3207585507"/>
                    </a:ext>
                  </a:extLst>
                </a:gridCol>
                <a:gridCol w="747729">
                  <a:extLst>
                    <a:ext uri="{9D8B030D-6E8A-4147-A177-3AD203B41FA5}">
                      <a16:colId xmlns:a16="http://schemas.microsoft.com/office/drawing/2014/main" val="1712193701"/>
                    </a:ext>
                  </a:extLst>
                </a:gridCol>
                <a:gridCol w="747729">
                  <a:extLst>
                    <a:ext uri="{9D8B030D-6E8A-4147-A177-3AD203B41FA5}">
                      <a16:colId xmlns:a16="http://schemas.microsoft.com/office/drawing/2014/main" val="3518495905"/>
                    </a:ext>
                  </a:extLst>
                </a:gridCol>
                <a:gridCol w="747729">
                  <a:extLst>
                    <a:ext uri="{9D8B030D-6E8A-4147-A177-3AD203B41FA5}">
                      <a16:colId xmlns:a16="http://schemas.microsoft.com/office/drawing/2014/main" val="810490693"/>
                    </a:ext>
                  </a:extLst>
                </a:gridCol>
                <a:gridCol w="747729">
                  <a:extLst>
                    <a:ext uri="{9D8B030D-6E8A-4147-A177-3AD203B41FA5}">
                      <a16:colId xmlns:a16="http://schemas.microsoft.com/office/drawing/2014/main" val="4136869385"/>
                    </a:ext>
                  </a:extLst>
                </a:gridCol>
                <a:gridCol w="747729">
                  <a:extLst>
                    <a:ext uri="{9D8B030D-6E8A-4147-A177-3AD203B41FA5}">
                      <a16:colId xmlns:a16="http://schemas.microsoft.com/office/drawing/2014/main" val="1124157500"/>
                    </a:ext>
                  </a:extLst>
                </a:gridCol>
              </a:tblGrid>
              <a:tr h="254096">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2">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ΦΥΛΟ ΠΑΙΔΙΟΥ</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292298">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Αγόρι</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Κορίτσι</a:t>
                      </a:r>
                      <a:endParaRPr lang="el-GR"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278342">
                <a:tc>
                  <a:txBody>
                    <a:bodyPr/>
                    <a:lstStyle/>
                    <a:p>
                      <a:pPr algn="l" fontAlgn="ctr"/>
                      <a:r>
                        <a:rPr lang="el-GR"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Περισσότερο από το κανονικό  </a:t>
                      </a:r>
                    </a:p>
                  </a:txBody>
                  <a:tcPr marL="7620" marR="7620" marT="7620" marB="0" anchor="ctr"/>
                </a:tc>
                <a:tc>
                  <a:txBody>
                    <a:bodyPr/>
                    <a:lstStyle/>
                    <a:p>
                      <a:pPr algn="ctr" rtl="0" fontAlgn="ctr"/>
                      <a:r>
                        <a:rPr lang="en-US" sz="1200" b="0" i="0" u="none" strike="noStrike" dirty="0">
                          <a:solidFill>
                            <a:srgbClr val="000000"/>
                          </a:solidFill>
                          <a:effectLst/>
                          <a:latin typeface="Microsoft JhengHei" panose="020B0604030504040204" pitchFamily="34" charset="-120"/>
                          <a:ea typeface="Microsoft JhengHei" panose="020B0604030504040204" pitchFamily="34" charset="-120"/>
                        </a:rPr>
                        <a:t>23.8</a:t>
                      </a:r>
                    </a:p>
                  </a:txBody>
                  <a:tcPr marL="7620" marR="7620" marT="7620" marB="0" anchor="ctr"/>
                </a:tc>
                <a:tc>
                  <a:txBody>
                    <a:bodyPr/>
                    <a:lstStyle/>
                    <a:p>
                      <a:pPr algn="ctr" rtl="0" fontAlgn="ctr"/>
                      <a:r>
                        <a:rPr lang="en-US" sz="1200" b="0" i="0" u="none" strike="noStrike">
                          <a:solidFill>
                            <a:srgbClr val="000000"/>
                          </a:solidFill>
                          <a:effectLst/>
                          <a:latin typeface="Microsoft JhengHei" panose="020B0604030504040204" pitchFamily="34" charset="-120"/>
                          <a:ea typeface="Microsoft JhengHei" panose="020B0604030504040204" pitchFamily="34" charset="-120"/>
                        </a:rPr>
                        <a:t>16.7</a:t>
                      </a:r>
                    </a:p>
                  </a:txBody>
                  <a:tcPr marL="7620" marR="7620" marT="7620" marB="0" anchor="ctr"/>
                </a:tc>
                <a:tc>
                  <a:txBody>
                    <a:bodyPr/>
                    <a:lstStyle/>
                    <a:p>
                      <a:pPr algn="ctr" rtl="0" fontAlgn="ctr"/>
                      <a:r>
                        <a:rPr lang="en-US" sz="1200" b="0" i="0" u="none" strike="noStrike">
                          <a:solidFill>
                            <a:srgbClr val="000000"/>
                          </a:solidFill>
                          <a:effectLst/>
                          <a:latin typeface="Microsoft JhengHei" panose="020B0604030504040204" pitchFamily="34" charset="-120"/>
                          <a:ea typeface="Microsoft JhengHei" panose="020B0604030504040204" pitchFamily="34" charset="-120"/>
                        </a:rPr>
                        <a:t>8.4</a:t>
                      </a:r>
                    </a:p>
                  </a:txBody>
                  <a:tcPr marL="7620" marR="7620" marT="7620" marB="0" anchor="ctr"/>
                </a:tc>
                <a:tc>
                  <a:txBody>
                    <a:bodyPr/>
                    <a:lstStyle/>
                    <a:p>
                      <a:pPr algn="ctr" rtl="0" fontAlgn="ctr"/>
                      <a:r>
                        <a:rPr lang="en-US" sz="1200" b="0" i="0" u="none" strike="noStrike">
                          <a:solidFill>
                            <a:srgbClr val="000000"/>
                          </a:solidFill>
                          <a:effectLst/>
                          <a:latin typeface="Microsoft JhengHei" panose="020B0604030504040204" pitchFamily="34" charset="-120"/>
                          <a:ea typeface="Microsoft JhengHei" panose="020B0604030504040204" pitchFamily="34" charset="-120"/>
                        </a:rPr>
                        <a:t>16.2</a:t>
                      </a:r>
                    </a:p>
                  </a:txBody>
                  <a:tcPr marL="7620" marR="7620" marT="7620" marB="0" anchor="ctr"/>
                </a:tc>
                <a:tc>
                  <a:txBody>
                    <a:bodyPr/>
                    <a:lstStyle/>
                    <a:p>
                      <a:pPr algn="ctr" rtl="0" fontAlgn="ctr"/>
                      <a:r>
                        <a:rPr lang="en-US" sz="1200" b="0" i="0" u="none" strike="noStrike">
                          <a:solidFill>
                            <a:srgbClr val="000000"/>
                          </a:solidFill>
                          <a:effectLst/>
                          <a:latin typeface="Microsoft JhengHei" panose="020B0604030504040204" pitchFamily="34" charset="-120"/>
                          <a:ea typeface="Microsoft JhengHei" panose="020B0604030504040204" pitchFamily="34" charset="-120"/>
                        </a:rPr>
                        <a:t>18.2</a:t>
                      </a:r>
                    </a:p>
                  </a:txBody>
                  <a:tcPr marL="7620" marR="7620" marT="7620" marB="0" anchor="ctr"/>
                </a:tc>
                <a:tc>
                  <a:txBody>
                    <a:bodyPr/>
                    <a:lstStyle/>
                    <a:p>
                      <a:pPr algn="ctr" rtl="0" fontAlgn="ctr"/>
                      <a:r>
                        <a:rPr lang="en-US" sz="1200" b="0" i="0" u="none" strike="noStrike">
                          <a:solidFill>
                            <a:srgbClr val="000000"/>
                          </a:solidFill>
                          <a:effectLst/>
                          <a:latin typeface="Microsoft JhengHei" panose="020B0604030504040204" pitchFamily="34" charset="-120"/>
                          <a:ea typeface="Microsoft JhengHei" panose="020B0604030504040204" pitchFamily="34" charset="-120"/>
                        </a:rPr>
                        <a:t>26.2</a:t>
                      </a:r>
                    </a:p>
                  </a:txBody>
                  <a:tcPr marL="7620" marR="7620" marT="7620" marB="0" anchor="ctr"/>
                </a:tc>
                <a:tc>
                  <a:txBody>
                    <a:bodyPr/>
                    <a:lstStyle/>
                    <a:p>
                      <a:pPr algn="ctr" rtl="0" fontAlgn="ctr"/>
                      <a:r>
                        <a:rPr lang="en-US" sz="1200" b="1" i="0" u="none" strike="noStrike">
                          <a:solidFill>
                            <a:srgbClr val="000000"/>
                          </a:solidFill>
                          <a:effectLst/>
                          <a:latin typeface="Microsoft JhengHei" panose="020B0604030504040204" pitchFamily="34" charset="-120"/>
                          <a:ea typeface="Microsoft JhengHei" panose="020B0604030504040204" pitchFamily="34" charset="-120"/>
                        </a:rPr>
                        <a:t>32.8</a:t>
                      </a:r>
                    </a:p>
                  </a:txBody>
                  <a:tcPr marL="7620" marR="7620" marT="7620" marB="0" anchor="ctr"/>
                </a:tc>
                <a:tc>
                  <a:txBody>
                    <a:bodyPr/>
                    <a:lstStyle/>
                    <a:p>
                      <a:pPr algn="ctr" rtl="0" fontAlgn="ctr"/>
                      <a:r>
                        <a:rPr lang="en-US" sz="1200" b="0" i="0" u="none" strike="noStrike" dirty="0">
                          <a:solidFill>
                            <a:srgbClr val="000000"/>
                          </a:solidFill>
                          <a:effectLst/>
                          <a:latin typeface="Microsoft JhengHei" panose="020B0604030504040204" pitchFamily="34" charset="-120"/>
                          <a:ea typeface="Microsoft JhengHei" panose="020B0604030504040204" pitchFamily="34" charset="-120"/>
                        </a:rPr>
                        <a:t>23.4</a:t>
                      </a:r>
                    </a:p>
                  </a:txBody>
                  <a:tcPr marL="7620" marR="7620" marT="7620" marB="0" anchor="ctr"/>
                </a:tc>
                <a:extLst>
                  <a:ext uri="{0D108BD9-81ED-4DB2-BD59-A6C34878D82A}">
                    <a16:rowId xmlns:a16="http://schemas.microsoft.com/office/drawing/2014/main" val="3201183668"/>
                  </a:ext>
                </a:extLst>
              </a:tr>
            </a:tbl>
          </a:graphicData>
        </a:graphic>
      </p:graphicFrame>
    </p:spTree>
    <p:extLst>
      <p:ext uri="{BB962C8B-B14F-4D97-AF65-F5344CB8AC3E}">
        <p14:creationId xmlns:p14="http://schemas.microsoft.com/office/powerpoint/2010/main" val="3666667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Είναι κάτι που θα θέλατε να αλλάξετε στις καθημερινές συνήθεις και τον τρόπο ζωής του παιδιού σας;</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2508170085"/>
              </p:ext>
            </p:extLst>
          </p:nvPr>
        </p:nvGraphicFramePr>
        <p:xfrm>
          <a:off x="478044" y="1055078"/>
          <a:ext cx="10062678" cy="55868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a:extLst>
              <a:ext uri="{FF2B5EF4-FFF2-40B4-BE49-F238E27FC236}">
                <a16:creationId xmlns:a16="http://schemas.microsoft.com/office/drawing/2014/main" id="{0146EBEA-564E-45D7-65F6-2701F62C7E8B}"/>
              </a:ext>
            </a:extLst>
          </p:cNvPr>
          <p:cNvGraphicFramePr>
            <a:graphicFrameLocks noGrp="1"/>
          </p:cNvGraphicFramePr>
          <p:nvPr>
            <p:extLst>
              <p:ext uri="{D42A27DB-BD31-4B8C-83A1-F6EECF244321}">
                <p14:modId xmlns:p14="http://schemas.microsoft.com/office/powerpoint/2010/main" val="274389086"/>
              </p:ext>
            </p:extLst>
          </p:nvPr>
        </p:nvGraphicFramePr>
        <p:xfrm>
          <a:off x="6993653" y="5101388"/>
          <a:ext cx="4471517" cy="1038156"/>
        </p:xfrm>
        <a:graphic>
          <a:graphicData uri="http://schemas.openxmlformats.org/drawingml/2006/table">
            <a:tbl>
              <a:tblPr>
                <a:tableStyleId>{5C22544A-7EE6-4342-B048-85BDC9FD1C3A}</a:tableStyleId>
              </a:tblPr>
              <a:tblGrid>
                <a:gridCol w="1179466">
                  <a:extLst>
                    <a:ext uri="{9D8B030D-6E8A-4147-A177-3AD203B41FA5}">
                      <a16:colId xmlns:a16="http://schemas.microsoft.com/office/drawing/2014/main" val="1957604839"/>
                    </a:ext>
                  </a:extLst>
                </a:gridCol>
                <a:gridCol w="3292051">
                  <a:extLst>
                    <a:ext uri="{9D8B030D-6E8A-4147-A177-3AD203B41FA5}">
                      <a16:colId xmlns:a16="http://schemas.microsoft.com/office/drawing/2014/main" val="2573916400"/>
                    </a:ext>
                  </a:extLst>
                </a:gridCol>
              </a:tblGrid>
              <a:tr h="346052">
                <a:tc gridSpan="2">
                  <a:txBody>
                    <a:bodyPr/>
                    <a:lstStyle/>
                    <a:p>
                      <a:pPr algn="ctr" fontAlgn="ctr"/>
                      <a:r>
                        <a:rPr lang="el-GR" sz="1200" b="1" i="0" u="none" strike="noStrike" dirty="0">
                          <a:solidFill>
                            <a:srgbClr val="000000"/>
                          </a:solidFill>
                          <a:effectLst/>
                          <a:latin typeface="Microsoft JhengHei" panose="020B0604030504040204" pitchFamily="34" charset="-120"/>
                          <a:ea typeface="Microsoft JhengHei" panose="020B0604030504040204" pitchFamily="34" charset="-120"/>
                        </a:rPr>
                        <a:t>Πιο επιθυμητή αλλαγή</a:t>
                      </a:r>
                    </a:p>
                  </a:txBody>
                  <a:tcPr marL="7620" marR="7620" marT="7620" marB="0" anchor="ctr"/>
                </a:tc>
                <a:tc hMerge="1">
                  <a:txBody>
                    <a:bodyPr/>
                    <a:lstStyle/>
                    <a:p>
                      <a:pPr algn="l" fontAlgn="ctr"/>
                      <a:endParaRPr lang="el-GR"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2261366975"/>
                  </a:ext>
                </a:extLst>
              </a:tr>
              <a:tr h="346052">
                <a:tc>
                  <a:txBody>
                    <a:bodyPr/>
                    <a:lstStyle/>
                    <a:p>
                      <a:pPr algn="l" fontAlgn="ctr"/>
                      <a:r>
                        <a:rPr lang="el-GR" sz="1200" b="1" i="0" u="none" strike="noStrike" dirty="0">
                          <a:solidFill>
                            <a:srgbClr val="000000"/>
                          </a:solidFill>
                          <a:effectLst/>
                          <a:latin typeface="Microsoft JhengHei" panose="020B0604030504040204" pitchFamily="34" charset="-120"/>
                          <a:ea typeface="Microsoft JhengHei" panose="020B0604030504040204" pitchFamily="34" charset="-120"/>
                        </a:rPr>
                        <a:t>Έως 11 ετών</a:t>
                      </a:r>
                    </a:p>
                  </a:txBody>
                  <a:tcPr marL="7620" marR="7620" marT="7620" marB="0" anchor="ctr"/>
                </a:tc>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Πιο υγιεινές επιλογές στην διατροφή</a:t>
                      </a:r>
                    </a:p>
                  </a:txBody>
                  <a:tcPr marL="7620" marR="7620" marT="7620" marB="0" anchor="ctr"/>
                </a:tc>
                <a:extLst>
                  <a:ext uri="{0D108BD9-81ED-4DB2-BD59-A6C34878D82A}">
                    <a16:rowId xmlns:a16="http://schemas.microsoft.com/office/drawing/2014/main" val="1282332387"/>
                  </a:ext>
                </a:extLst>
              </a:tr>
              <a:tr h="346052">
                <a:tc>
                  <a:txBody>
                    <a:bodyPr/>
                    <a:lstStyle/>
                    <a:p>
                      <a:pPr algn="l" fontAlgn="ctr"/>
                      <a:r>
                        <a:rPr lang="el-GR" sz="1200" b="1" i="0" u="none" strike="noStrike" dirty="0">
                          <a:solidFill>
                            <a:srgbClr val="000000"/>
                          </a:solidFill>
                          <a:effectLst/>
                          <a:latin typeface="Microsoft JhengHei" panose="020B0604030504040204" pitchFamily="34" charset="-120"/>
                          <a:ea typeface="Microsoft JhengHei" panose="020B0604030504040204" pitchFamily="34" charset="-120"/>
                        </a:rPr>
                        <a:t>12-17 ετών</a:t>
                      </a:r>
                    </a:p>
                  </a:txBody>
                  <a:tcPr marL="7620" marR="7620" marT="7620" marB="0" anchor="ctr"/>
                </a:tc>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Λιγότερος χρόνος μπροστά σε οθόνες</a:t>
                      </a:r>
                    </a:p>
                  </a:txBody>
                  <a:tcPr marL="7620" marR="7620" marT="7620" marB="0" anchor="ctr"/>
                </a:tc>
                <a:extLst>
                  <a:ext uri="{0D108BD9-81ED-4DB2-BD59-A6C34878D82A}">
                    <a16:rowId xmlns:a16="http://schemas.microsoft.com/office/drawing/2014/main" val="2773203218"/>
                  </a:ext>
                </a:extLst>
              </a:tr>
            </a:tbl>
          </a:graphicData>
        </a:graphic>
      </p:graphicFrame>
    </p:spTree>
    <p:extLst>
      <p:ext uri="{BB962C8B-B14F-4D97-AF65-F5344CB8AC3E}">
        <p14:creationId xmlns:p14="http://schemas.microsoft.com/office/powerpoint/2010/main" val="84364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Κατά τη γνώμη σας τι θα βοηθούσε να αυξηθεί η σωματική δραστηριότητα των παιδιών; </a:t>
            </a:r>
            <a:br>
              <a:rPr lang="el-GR" sz="1600" dirty="0">
                <a:latin typeface="Microsoft JhengHei" panose="020B0604030504040204" pitchFamily="34" charset="-120"/>
                <a:ea typeface="Microsoft JhengHei" panose="020B0604030504040204" pitchFamily="34" charset="-120"/>
                <a:cs typeface="Microsoft Sans Serif" pitchFamily="34" charset="0"/>
              </a:rPr>
            </a:br>
            <a:r>
              <a:rPr lang="el-GR" sz="1600" dirty="0">
                <a:latin typeface="Microsoft JhengHei" panose="020B0604030504040204" pitchFamily="34" charset="-120"/>
                <a:ea typeface="Microsoft JhengHei" panose="020B0604030504040204" pitchFamily="34" charset="-120"/>
                <a:cs typeface="Microsoft Sans Serif" pitchFamily="34" charset="0"/>
              </a:rPr>
              <a:t>(ανοιχτή ερώτηση)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2566039170"/>
              </p:ext>
            </p:extLst>
          </p:nvPr>
        </p:nvGraphicFramePr>
        <p:xfrm>
          <a:off x="90435" y="1045029"/>
          <a:ext cx="11826910" cy="5586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4975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Τι παρότρυνση πιστεύετε ότι θα ήθελαν, τι χρειάζεται να πει κανείς στους γονείς για να τους αφυπνίσει και να αλλάξουν τον έως τώρα τρόπο ζωής των παιδιών τους σε θέματα διατροφής και άσκησης; </a:t>
            </a:r>
            <a:br>
              <a:rPr lang="el-GR" sz="1600" dirty="0">
                <a:latin typeface="Microsoft JhengHei" panose="020B0604030504040204" pitchFamily="34" charset="-120"/>
                <a:ea typeface="Microsoft JhengHei" panose="020B0604030504040204" pitchFamily="34" charset="-120"/>
                <a:cs typeface="Microsoft Sans Serif" pitchFamily="34" charset="0"/>
              </a:rPr>
            </a:br>
            <a:r>
              <a:rPr lang="el-GR" sz="1600" dirty="0">
                <a:latin typeface="Microsoft JhengHei" panose="020B0604030504040204" pitchFamily="34" charset="-120"/>
                <a:ea typeface="Microsoft JhengHei" panose="020B0604030504040204" pitchFamily="34" charset="-120"/>
                <a:cs typeface="Microsoft Sans Serif" pitchFamily="34" charset="0"/>
              </a:rPr>
              <a:t>(ανοιχτή ερώτηση)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2357400412"/>
              </p:ext>
            </p:extLst>
          </p:nvPr>
        </p:nvGraphicFramePr>
        <p:xfrm>
          <a:off x="90435" y="1045029"/>
          <a:ext cx="11826910" cy="5586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816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Το κράτος θα μπορούσε να βοηθήσει να αφυπνιστούν οι γονείς και να αλλάξουν τον έως τώρα τρόπο ζωής των παιδιών τους σε θέματα διατροφής και άσκησης; Πώς;</a:t>
            </a:r>
            <a:br>
              <a:rPr lang="el-GR" sz="1600" dirty="0">
                <a:latin typeface="Microsoft JhengHei" panose="020B0604030504040204" pitchFamily="34" charset="-120"/>
                <a:ea typeface="Microsoft JhengHei" panose="020B0604030504040204" pitchFamily="34" charset="-120"/>
                <a:cs typeface="Microsoft Sans Serif" pitchFamily="34" charset="0"/>
              </a:rPr>
            </a:br>
            <a:r>
              <a:rPr lang="el-GR" sz="1600" dirty="0">
                <a:latin typeface="Microsoft JhengHei" panose="020B0604030504040204" pitchFamily="34" charset="-120"/>
                <a:ea typeface="Microsoft JhengHei" panose="020B0604030504040204" pitchFamily="34" charset="-120"/>
                <a:cs typeface="Microsoft Sans Serif" pitchFamily="34" charset="0"/>
              </a:rPr>
              <a:t>(ανοιχτή ερώτηση)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3749742742"/>
              </p:ext>
            </p:extLst>
          </p:nvPr>
        </p:nvGraphicFramePr>
        <p:xfrm>
          <a:off x="90435" y="1045029"/>
          <a:ext cx="11826910" cy="5586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162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92B74E5-76E5-4559-BCC5-7ADEB302E222}"/>
              </a:ext>
            </a:extLst>
          </p:cNvPr>
          <p:cNvGraphicFramePr>
            <a:graphicFrameLocks noGrp="1"/>
          </p:cNvGraphicFramePr>
          <p:nvPr>
            <p:extLst>
              <p:ext uri="{D42A27DB-BD31-4B8C-83A1-F6EECF244321}">
                <p14:modId xmlns:p14="http://schemas.microsoft.com/office/powerpoint/2010/main" val="2869919838"/>
              </p:ext>
            </p:extLst>
          </p:nvPr>
        </p:nvGraphicFramePr>
        <p:xfrm>
          <a:off x="599440" y="1508571"/>
          <a:ext cx="11262420" cy="4620176"/>
        </p:xfrm>
        <a:graphic>
          <a:graphicData uri="http://schemas.openxmlformats.org/drawingml/2006/table">
            <a:tbl>
              <a:tblPr/>
              <a:tblGrid>
                <a:gridCol w="2675021">
                  <a:extLst>
                    <a:ext uri="{9D8B030D-6E8A-4147-A177-3AD203B41FA5}">
                      <a16:colId xmlns:a16="http://schemas.microsoft.com/office/drawing/2014/main" val="3630281328"/>
                    </a:ext>
                  </a:extLst>
                </a:gridCol>
                <a:gridCol w="8587399">
                  <a:extLst>
                    <a:ext uri="{9D8B030D-6E8A-4147-A177-3AD203B41FA5}">
                      <a16:colId xmlns:a16="http://schemas.microsoft.com/office/drawing/2014/main" val="2795996467"/>
                    </a:ext>
                  </a:extLst>
                </a:gridCol>
              </a:tblGrid>
              <a:tr h="420016">
                <a:tc>
                  <a:txBody>
                    <a:bodyPr/>
                    <a:lstStyle/>
                    <a:p>
                      <a:pPr algn="l" rtl="0" fontAlgn="ctr"/>
                      <a:endPar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endParaRPr>
                    </a:p>
                  </a:txBody>
                  <a:tcPr marL="7620" marR="7620" marT="7620" marB="0" anchor="ctr">
                    <a:lnL>
                      <a:noFill/>
                    </a:lnL>
                    <a:lnR>
                      <a:noFill/>
                    </a:lnR>
                    <a:lnT w="12700" cap="flat" cmpd="sng" algn="ctr">
                      <a:noFill/>
                      <a:prstDash val="solid"/>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Στο πλαίσιο της εθνικής δράσης κατά της παιδικής παχυσαρκίας</a:t>
                      </a:r>
                    </a:p>
                  </a:txBody>
                  <a:tcPr marL="7620" marR="7620" marT="7620" marB="0" anchor="ctr">
                    <a:lnL>
                      <a:noFill/>
                    </a:lnL>
                    <a:lnR>
                      <a:noFill/>
                    </a:lnR>
                    <a:lnT w="12700" cap="flat" cmpd="sng" algn="ctr">
                      <a:noFill/>
                      <a:prstDash val="solid"/>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1560500459"/>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ΕΞΕΤΑΖΟΜΕΝΟΣ ΠΛΗΘΥΣΜΟΣ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Γονείς παιδιών έως 17 ετών</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2437072023"/>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ΜΕΓΕΘΟΣ ΔΕΙΓΜΑΤΟΣ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n-US"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1.</a:t>
                      </a: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0</a:t>
                      </a:r>
                      <a:r>
                        <a:rPr lang="en-US"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00</a:t>
                      </a: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 άτομα</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3550058648"/>
                  </a:ext>
                </a:extLst>
              </a:tr>
              <a:tr h="420016">
                <a:tc>
                  <a:txBody>
                    <a:bodyPr/>
                    <a:lstStyle/>
                    <a:p>
                      <a:pPr algn="l" rtl="0" fontAlgn="ct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ΧΡΟΝΙΚΟ ΔΙΑΣΤΗΜΑ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n-US"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26 </a:t>
                      </a: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Απριλίου – 8 Μαΐου 2024</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62252266"/>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ΠΕΡΙΟΧΗ ΔΙΕΞΑΓΩΓΗΣ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Πανελλαδική κάλυψη</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1671198676"/>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ΜΕΘΟΔΟΣ ΔΕΙΓΜΑΤΟΛΗΨΙΑΣ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Πολυσταδιακή τυχαία δειγματοληψία με χρήση </a:t>
                      </a:r>
                      <a:r>
                        <a:rPr lang="el-GR" sz="1100" b="0" i="0" u="none" strike="noStrike" kern="1200" cap="none" spc="0" baseline="0" dirty="0" err="1">
                          <a:solidFill>
                            <a:srgbClr val="000000"/>
                          </a:solidFill>
                          <a:uFillTx/>
                          <a:latin typeface="Microsoft JhengHei" panose="020B0604030504040204" pitchFamily="34" charset="-120"/>
                          <a:ea typeface="Microsoft JhengHei" panose="020B0604030504040204" pitchFamily="34" charset="-120"/>
                          <a:cs typeface="Microsoft Sans Serif" pitchFamily="34"/>
                        </a:rPr>
                        <a:t>quota</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βάσει φύλου, ηλικίας και</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γεωγραφικής κατανομής.</a:t>
                      </a:r>
                      <a:endPar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endParaRP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1380034331"/>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ΜΕΘΟΔΟΣ ΣΥΛΛΟΓΗΣ ΣΤΟΙΧΕΙΩΝ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Τηλεφωνικές συνεντεύξεις βάσει ηλεκτρονικού ερωτηματολογίου και </a:t>
                      </a:r>
                      <a:r>
                        <a:rPr lang="el-GR" sz="1100" b="0" i="0" u="none" strike="noStrike" kern="1200" cap="none" spc="0" baseline="0" dirty="0" err="1">
                          <a:solidFill>
                            <a:srgbClr val="000000"/>
                          </a:solidFill>
                          <a:uFillTx/>
                          <a:latin typeface="Microsoft JhengHei" panose="020B0604030504040204" pitchFamily="34" charset="-120"/>
                          <a:ea typeface="Microsoft JhengHei" panose="020B0604030504040204" pitchFamily="34" charset="-120"/>
                          <a:cs typeface="Microsoft Sans Serif" pitchFamily="34"/>
                        </a:rPr>
                        <a:t>αυτοσυμπληρούμενα</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ερωτηματολόγια </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online </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(CATI &amp; </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CAWI)</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510445419"/>
                  </a:ext>
                </a:extLst>
              </a:tr>
              <a:tr h="420016">
                <a:tc>
                  <a:txBody>
                    <a:bodyPr/>
                    <a:lstStyle/>
                    <a:p>
                      <a:pPr algn="l" rtl="0" fontAlgn="ct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ΜΕΓΙΣΤΟ ΣΤΑΤΙΣΤΙΚΟ ΣΦΑΛΜΑ</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a:t>
                      </a:r>
                      <a:r>
                        <a:rPr lang="en-US"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3</a:t>
                      </a:r>
                      <a:r>
                        <a:rPr lang="el-GR" sz="1100" b="0" i="0" u="none" strike="noStrike" kern="1200" cap="none" spc="0" baseline="0" dirty="0">
                          <a:solidFill>
                            <a:schemeClr val="tx1"/>
                          </a:solidFill>
                          <a:uFillTx/>
                          <a:latin typeface="Microsoft JhengHei" panose="020B0604030504040204" pitchFamily="34" charset="-120"/>
                          <a:ea typeface="Microsoft JhengHei" panose="020B0604030504040204" pitchFamily="34" charset="-120"/>
                          <a:cs typeface="Microsoft Sans Serif" pitchFamily="34"/>
                        </a:rPr>
                        <a:t>%</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443308230"/>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ΣΤΑΘΜΙΣΕΙΣ</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Με βάση το φύλο</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&amp;</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την ηλικία των παιδιών.</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23322479"/>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ΕΛΕΓΧΟΙ</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Έλεγχος λογικών συσχετίσεων και έλεγχος πληρότητας στο 100%, έλεγχος με συνακρόαση σε ποσοστό 20,</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5</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των συνεντεύξεων.</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3506757982"/>
                  </a:ext>
                </a:extLst>
              </a:tr>
              <a:tr h="420016">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Η </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MARC A.E. </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tc>
                  <a:txBody>
                    <a:bodyPr/>
                    <a:lstStyle/>
                    <a:p>
                      <a:pPr algn="l" rtl="0" fontAlgn="ct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Είναι μέλος του ΣΕΔΕΑ</a:t>
                      </a:r>
                      <a:r>
                        <a:rPr lang="en-US"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&amp;</a:t>
                      </a:r>
                      <a:r>
                        <a:rPr lang="el-GR" sz="1100" b="0" i="0" u="none" strike="noStrike" kern="1200" cap="none" spc="0" baseline="0" dirty="0">
                          <a:solidFill>
                            <a:srgbClr val="000000"/>
                          </a:solidFill>
                          <a:uFillTx/>
                          <a:latin typeface="Microsoft JhengHei" panose="020B0604030504040204" pitchFamily="34" charset="-120"/>
                          <a:ea typeface="Microsoft JhengHei" panose="020B0604030504040204" pitchFamily="34" charset="-120"/>
                          <a:cs typeface="Microsoft Sans Serif" pitchFamily="34"/>
                        </a:rPr>
                        <a:t> της ESOMAR και τηρεί τον κανονισμό του Π.Ε.Σ.Σ. και τους διεθνείς κώδικες δεοντολογίας για την διεξαγωγή και δημοσιοποίηση ερευνών κοινής γνώμης.</a:t>
                      </a:r>
                    </a:p>
                  </a:txBody>
                  <a:tcPr marL="7620" marR="7620" marT="7620" marB="0" anchor="ctr">
                    <a:lnL>
                      <a:noFill/>
                    </a:lnL>
                    <a:lnR>
                      <a:noFill/>
                    </a:lnR>
                    <a:lnT w="6350" cap="flat" cmpd="sng" algn="ctr">
                      <a:solidFill>
                        <a:srgbClr val="7F7F7F"/>
                      </a:solidFill>
                      <a:prstDash val="dot"/>
                      <a:round/>
                      <a:headEnd type="none" w="med" len="med"/>
                      <a:tailEnd type="none" w="med" len="med"/>
                    </a:lnT>
                    <a:lnB w="6350" cap="flat" cmpd="sng" algn="ctr">
                      <a:solidFill>
                        <a:srgbClr val="7F7F7F"/>
                      </a:solidFill>
                      <a:prstDash val="dot"/>
                      <a:round/>
                      <a:headEnd type="none" w="med" len="med"/>
                      <a:tailEnd type="none" w="med" len="med"/>
                    </a:lnB>
                  </a:tcPr>
                </a:tc>
                <a:extLst>
                  <a:ext uri="{0D108BD9-81ED-4DB2-BD59-A6C34878D82A}">
                    <a16:rowId xmlns:a16="http://schemas.microsoft.com/office/drawing/2014/main" val="453280351"/>
                  </a:ext>
                </a:extLst>
              </a:tr>
            </a:tbl>
          </a:graphicData>
        </a:graphic>
      </p:graphicFrame>
      <p:sp>
        <p:nvSpPr>
          <p:cNvPr id="2" name="3 - Θέση αριθμού διαφάνειας"/>
          <p:cNvSpPr txBox="1"/>
          <p:nvPr/>
        </p:nvSpPr>
        <p:spPr>
          <a:xfrm>
            <a:off x="11353803" y="55412"/>
            <a:ext cx="822036" cy="807570"/>
          </a:xfrm>
          <a:prstGeom prst="rect">
            <a:avLst/>
          </a:prstGeom>
          <a:noFill/>
          <a:ln>
            <a:noFill/>
          </a:ln>
        </p:spPr>
        <p:txBody>
          <a:bodyPr vert="horz" wrap="square" lIns="91440" tIns="45720" rIns="91440" bIns="45720" anchor="ctr" anchorCtr="1" compatLnSpc="1">
            <a:noAutofit/>
          </a:bodyPr>
          <a:lstStyle>
            <a:defPPr>
              <a:defRPr lang="en-US"/>
            </a:defPPr>
            <a:lvl1pPr marR="0" lvl="0" indent="0" algn="ctr" fontAlgn="auto">
              <a:lnSpc>
                <a:spcPct val="100000"/>
              </a:lnSpc>
              <a:spcBef>
                <a:spcPts val="0"/>
              </a:spcBef>
              <a:spcAft>
                <a:spcPts val="0"/>
              </a:spcAft>
              <a:buNone/>
              <a:tabLst/>
              <a:defRPr lang="en-US" sz="1200" b="0" i="0" u="none" strike="noStrike" cap="none" spc="0" baseline="0">
                <a:solidFill>
                  <a:srgbClr val="DCE6F2"/>
                </a:solidFill>
                <a:uFillTx/>
                <a:latin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9676C8C-8A53-411C-B374-DF7FC38B3C65}" type="slidenum">
              <a:rPr kumimoji="0" lang="en-US" sz="1200" b="0" i="0" u="none" strike="noStrike" kern="1200" cap="none" spc="0" normalizeH="0" baseline="0" noProof="0">
                <a:ln>
                  <a:noFill/>
                </a:ln>
                <a:solidFill>
                  <a:srgbClr val="DCE6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dirty="0">
              <a:ln>
                <a:noFill/>
              </a:ln>
              <a:solidFill>
                <a:srgbClr val="DCE6F2"/>
              </a:solidFill>
              <a:effectLst/>
              <a:uLnTx/>
              <a:uFillTx/>
              <a:latin typeface="Calibri"/>
              <a:ea typeface="+mn-ea"/>
              <a:cs typeface="+mn-cs"/>
            </a:endParaRPr>
          </a:p>
        </p:txBody>
      </p:sp>
      <p:sp>
        <p:nvSpPr>
          <p:cNvPr id="3" name="Rectangle 2"/>
          <p:cNvSpPr txBox="1">
            <a:spLocks noGrp="1"/>
          </p:cNvSpPr>
          <p:nvPr>
            <p:ph type="title"/>
          </p:nvPr>
        </p:nvSpPr>
        <p:spPr/>
        <p:txBody>
          <a:bodyPr>
            <a:normAutofit/>
          </a:bodyPr>
          <a:lstStyle/>
          <a:p>
            <a:pPr lvl="0"/>
            <a:r>
              <a:rPr lang="el-GR" sz="3200" dirty="0">
                <a:latin typeface="Aptos" panose="020B0004020202020204" pitchFamily="34" charset="0"/>
                <a:ea typeface="Microsoft JhengHei" pitchFamily="34"/>
              </a:rPr>
              <a:t>ΤΑΥΤΟΤΗΤΑ ΤΗΣ ΕΡΕΥΝΑΣ</a:t>
            </a:r>
            <a:endParaRPr lang="en-US" sz="3200" dirty="0">
              <a:latin typeface="Aptos" panose="020B0004020202020204" pitchFamily="34" charset="0"/>
              <a:ea typeface="Microsoft JhengHei" pitchFamily="34"/>
            </a:endParaRPr>
          </a:p>
        </p:txBody>
      </p:sp>
      <p:sp>
        <p:nvSpPr>
          <p:cNvPr id="4" name="TextBox 2"/>
          <p:cNvSpPr txBox="1"/>
          <p:nvPr/>
        </p:nvSpPr>
        <p:spPr>
          <a:xfrm>
            <a:off x="2495553" y="1844673"/>
            <a:ext cx="4608511" cy="369883"/>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l-GR" sz="1800" b="0" i="0" u="none" strike="noStrike" kern="1200" cap="none" spc="0" normalizeH="0" baseline="0" noProof="0">
              <a:ln>
                <a:noFill/>
              </a:ln>
              <a:solidFill>
                <a:srgbClr val="000000"/>
              </a:solidFill>
              <a:effectLst/>
              <a:uLnTx/>
              <a:uFillTx/>
              <a:latin typeface="Arial"/>
              <a:ea typeface="+mn-ea"/>
              <a:cs typeface="Arial"/>
            </a:endParaRPr>
          </a:p>
        </p:txBody>
      </p:sp>
      <p:sp>
        <p:nvSpPr>
          <p:cNvPr id="8" name="Rectangle 7"/>
          <p:cNvSpPr/>
          <p:nvPr/>
        </p:nvSpPr>
        <p:spPr>
          <a:xfrm>
            <a:off x="535917" y="1074866"/>
            <a:ext cx="8155797" cy="315151"/>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sz="1800" b="0" i="0" u="none" strike="noStrike" kern="0" cap="none" spc="0" baseline="0">
                <a:solidFill>
                  <a:srgbClr val="000000"/>
                </a:solidFill>
                <a:uFillTx/>
              </a:defRPr>
            </a:pPr>
            <a:r>
              <a:rPr kumimoji="0" lang="el-GR"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rPr>
              <a:t>Η έρευνα πραγματοποιήθηκε από την </a:t>
            </a:r>
            <a:r>
              <a:rPr kumimoji="0" lang="en-US"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rPr>
              <a:t>MARC</a:t>
            </a:r>
            <a:r>
              <a:rPr kumimoji="0" lang="el-GR"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rPr>
              <a:t> A.E.</a:t>
            </a:r>
            <a:r>
              <a:rPr kumimoji="0" lang="en-US"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rPr>
              <a:t> -</a:t>
            </a:r>
            <a:r>
              <a:rPr kumimoji="0" lang="el-GR"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rPr>
              <a:t>- Αριθμός Μητρώου Ε.Σ.Ρ.: 1 (ΕΝΑ).</a:t>
            </a:r>
            <a:endParaRPr kumimoji="0" lang="en-US" sz="1100" b="0" i="0" u="none" strike="noStrike" kern="0" cap="none" spc="0" normalizeH="0" baseline="0" noProof="0" dirty="0">
              <a:ln>
                <a:noFill/>
              </a:ln>
              <a:solidFill>
                <a:srgbClr val="000000"/>
              </a:solidFill>
              <a:effectLst/>
              <a:uLnTx/>
              <a:uFillTx/>
              <a:latin typeface="Microsoft JhengHei" panose="020B0604030504040204" pitchFamily="34" charset="-120"/>
              <a:ea typeface="Microsoft JhengHei" panose="020B0604030504040204" pitchFamily="34" charset="-120"/>
              <a:cs typeface="Microsoft Sans Serif" pitchFamily="34"/>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2516" y="1144177"/>
            <a:ext cx="1509344" cy="1428693"/>
          </a:xfrm>
          <a:prstGeom prst="rect">
            <a:avLst/>
          </a:prstGeom>
        </p:spPr>
      </p:pic>
    </p:spTree>
    <p:extLst>
      <p:ext uri="{BB962C8B-B14F-4D97-AF65-F5344CB8AC3E}">
        <p14:creationId xmlns:p14="http://schemas.microsoft.com/office/powerpoint/2010/main" val="77096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4CADDF-14DA-97A7-9FDF-78716724FF93}"/>
              </a:ext>
            </a:extLst>
          </p:cNvPr>
          <p:cNvSpPr>
            <a:spLocks noGrp="1"/>
          </p:cNvSpPr>
          <p:nvPr>
            <p:ph idx="1"/>
          </p:nvPr>
        </p:nvSpPr>
        <p:spPr>
          <a:xfrm>
            <a:off x="838203" y="1215850"/>
            <a:ext cx="10515600" cy="5365819"/>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Τα χαρακτηριστικά της οικογένειας (όπως αριθμός τέκνων, φύλο και ηλικία και εκπαιδευτικό επίπεδο γονέα, μηνιαίο εισόδημα και οικονομική  δυνατότητα νοικοκυριού, περιοχή κατοικίας </a:t>
            </a:r>
            <a:r>
              <a:rPr lang="el-GR" sz="1600" kern="100" dirty="0" err="1">
                <a:effectLst/>
                <a:latin typeface="Microsoft JhengHei" panose="020B0604030504040204" pitchFamily="34" charset="-120"/>
                <a:ea typeface="Microsoft JhengHei" panose="020B0604030504040204" pitchFamily="34" charset="-120"/>
                <a:cs typeface="Times New Roman" panose="02020603050405020304" pitchFamily="18" charset="0"/>
              </a:rPr>
              <a:t>κλπ</a:t>
            </a: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Διατροφικές συνήθειες οικογένειας και παιδιού</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Βαθμός σωματικής δραστηριότητας και οργανωμένης ενασχόλησης με αθλήματα. Λόγοι μη επαρκούς σωματικής άσκησης.</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Καθιστική ζωή και χρήση οθόνης (Η/Υ, κινητό, </a:t>
            </a:r>
            <a:r>
              <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tablet</a:t>
            </a: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 τηλεόραση </a:t>
            </a:r>
            <a:r>
              <a:rPr lang="el-GR" sz="1600" kern="100" dirty="0" err="1">
                <a:effectLst/>
                <a:latin typeface="Microsoft JhengHei" panose="020B0604030504040204" pitchFamily="34" charset="-120"/>
                <a:ea typeface="Microsoft JhengHei" panose="020B0604030504040204" pitchFamily="34" charset="-120"/>
                <a:cs typeface="Times New Roman" panose="02020603050405020304" pitchFamily="18" charset="0"/>
              </a:rPr>
              <a:t>κλπ</a:t>
            </a: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Βαθμός ενημέρωσης των γονέων σχετικά με την παιδική παχυσαρκία.</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Αυτό-αξιολόγηση του βάρους των τέκνων τους και της σωματικής τους δραστηριότητας.</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Επιθυμητές αλλαγές στις καθημερινές συνήθειες και τον τρόπο ζωής των παιδιών.</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Τ</a:t>
            </a:r>
            <a:r>
              <a:rPr lang="el-GR" sz="1600" kern="100" dirty="0">
                <a:latin typeface="Microsoft JhengHei" panose="020B0604030504040204" pitchFamily="34" charset="-120"/>
                <a:ea typeface="Microsoft JhengHei" panose="020B0604030504040204" pitchFamily="34" charset="-120"/>
                <a:cs typeface="Times New Roman" panose="02020603050405020304" pitchFamily="18" charset="0"/>
              </a:rPr>
              <a:t>ι</a:t>
            </a: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 πιστεύουν οι γονείς ότι θα μπορούσε να βοηθήσει την αύξηση της σωματικής δραστηριότητας των παιδιών και πώς θα μπορούσε να βοηθήσει η πολιτεία  προς αυτή την κατεύθυνση.</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Ποια είναι τα αντιλαμβανόμενα  ισχυρότερα κίνητρα που κινητοποιούν ένα παιδί  για να αποκτήσει ένα υγιές σωματικό βάρος.</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Τι είδους παρότρυνση θα ήταν αποτελεσματική για τους γονείς, ώστε να αλλάξουν τον έως τώρα τρόπο ζωής των παιδιών τους σε θέματα διατροφής και άσκησης.</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a:p>
            <a:pPr marL="342900" marR="0" lvl="0" indent="-342900" algn="just">
              <a:lnSpc>
                <a:spcPct val="107000"/>
              </a:lnSpc>
              <a:spcBef>
                <a:spcPts val="0"/>
              </a:spcBef>
              <a:spcAft>
                <a:spcPts val="800"/>
              </a:spcAft>
              <a:buFont typeface="Symbol" panose="05050102010706020507" pitchFamily="18" charset="2"/>
              <a:buChar char=""/>
            </a:pPr>
            <a:r>
              <a:rPr lang="el-GR"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rPr>
              <a:t>Με ποιους τρόπους θα μπορούσε να βοηθήσει το κράτος στην αφύπνιση των γονέων ώστε να αλλάξουν τον έως τώρα τρόπο ζωής των παιδιών τους σε θέματα διατροφής και άσκησης.</a:t>
            </a:r>
            <a:endParaRPr lang="en-US" sz="1600" kern="100" dirty="0">
              <a:effectLst/>
              <a:latin typeface="Microsoft JhengHei" panose="020B0604030504040204" pitchFamily="34" charset="-120"/>
              <a:ea typeface="Microsoft JhengHei" panose="020B0604030504040204" pitchFamily="34" charset="-120"/>
              <a:cs typeface="Times New Roman" panose="02020603050405020304" pitchFamily="18" charset="0"/>
            </a:endParaRPr>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sp>
        <p:nvSpPr>
          <p:cNvPr id="6" name="Title 5"/>
          <p:cNvSpPr>
            <a:spLocks noGrp="1"/>
          </p:cNvSpPr>
          <p:nvPr>
            <p:ph type="title"/>
          </p:nvPr>
        </p:nvSpPr>
        <p:spPr/>
        <p:txBody>
          <a:bodyPr>
            <a:noAutofit/>
          </a:bodyPr>
          <a:lstStyle/>
          <a:p>
            <a:r>
              <a:rPr lang="el-GR" sz="1600" b="1" dirty="0">
                <a:latin typeface="Microsoft JhengHei" panose="020B0604030504040204" pitchFamily="34" charset="-120"/>
                <a:ea typeface="Microsoft JhengHei" panose="020B0604030504040204" pitchFamily="34" charset="-120"/>
                <a:cs typeface="Microsoft Sans Serif" pitchFamily="34" charset="0"/>
              </a:rPr>
              <a:t>ΘΕΜΑΤΑ ΔΙΕΡΕΥΝΗΣΗΣ</a:t>
            </a:r>
            <a:endParaRPr lang="en-US" sz="800" b="1" dirty="0"/>
          </a:p>
        </p:txBody>
      </p:sp>
    </p:spTree>
    <p:extLst>
      <p:ext uri="{BB962C8B-B14F-4D97-AF65-F5344CB8AC3E}">
        <p14:creationId xmlns:p14="http://schemas.microsoft.com/office/powerpoint/2010/main" val="176420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Γονείς και παιδιά αναπτύσσουν ουσιαστικούς δεσμούς όταν διαβάζουν -  Ψυχο-γραφήματα">
            <a:extLst>
              <a:ext uri="{FF2B5EF4-FFF2-40B4-BE49-F238E27FC236}">
                <a16:creationId xmlns:a16="http://schemas.microsoft.com/office/drawing/2014/main" id="{02D68716-D4EA-F213-E753-BA738D0B88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4" t="8654" b="13144"/>
          <a:stretch/>
        </p:blipFill>
        <p:spPr bwMode="auto">
          <a:xfrm>
            <a:off x="0" y="-1"/>
            <a:ext cx="12192000" cy="610197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txBox="1"/>
          <p:nvPr/>
        </p:nvSpPr>
        <p:spPr>
          <a:xfrm>
            <a:off x="11353803" y="5992849"/>
            <a:ext cx="838203" cy="804672"/>
          </a:xfrm>
          <a:prstGeom prst="rect">
            <a:avLst/>
          </a:prstGeom>
          <a:noFill/>
          <a:ln>
            <a:noFill/>
          </a:ln>
        </p:spPr>
        <p:txBody>
          <a:bodyPr vert="horz" wrap="square" lIns="91440" tIns="45720" rIns="91440" bIns="45720" anchor="ctr" anchorCtr="1" compatLnSpc="1">
            <a:noAutofit/>
          </a:bodyPr>
          <a:lstStyle>
            <a:defPPr>
              <a:defRPr lang="en-US"/>
            </a:defPPr>
            <a:lvl1pPr marR="0" lvl="0" indent="0" algn="ctr" fontAlgn="auto">
              <a:lnSpc>
                <a:spcPct val="100000"/>
              </a:lnSpc>
              <a:spcBef>
                <a:spcPts val="0"/>
              </a:spcBef>
              <a:spcAft>
                <a:spcPts val="0"/>
              </a:spcAft>
              <a:buNone/>
              <a:tabLst/>
              <a:defRPr sz="1200" b="0" i="0" u="none" strike="noStrike" cap="none" spc="0" baseline="0">
                <a:solidFill>
                  <a:srgbClr val="DCE6F2"/>
                </a:solidFill>
                <a:uFillTx/>
                <a:latin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C8AEA1B9-6F49-4BD9-9D0F-4B0986E79B05}" type="slidenum">
              <a:rPr kumimoji="0" sz="1200" b="0" i="0" u="none" strike="noStrike" kern="1200" cap="none" spc="0" normalizeH="0" baseline="0" noProof="0">
                <a:ln>
                  <a:noFill/>
                </a:ln>
                <a:solidFill>
                  <a:srgbClr val="DCE6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DCE6F2"/>
              </a:solidFill>
              <a:effectLst/>
              <a:uLnTx/>
              <a:uFillTx/>
              <a:latin typeface="Calibri"/>
              <a:ea typeface="+mn-ea"/>
              <a:cs typeface="+mn-cs"/>
            </a:endParaRPr>
          </a:p>
        </p:txBody>
      </p:sp>
      <p:sp>
        <p:nvSpPr>
          <p:cNvPr id="3" name="Rectangle 2"/>
          <p:cNvSpPr txBox="1">
            <a:spLocks noGrp="1"/>
          </p:cNvSpPr>
          <p:nvPr>
            <p:ph type="title" idx="4294967295"/>
          </p:nvPr>
        </p:nvSpPr>
        <p:spPr>
          <a:xfrm>
            <a:off x="663677" y="6099350"/>
            <a:ext cx="10864645" cy="613342"/>
          </a:xfrm>
          <a:prstGeom prst="rect">
            <a:avLst/>
          </a:prstGeom>
          <a:solidFill>
            <a:srgbClr val="DCE6F2"/>
          </a:solidFill>
          <a:ln>
            <a:noFill/>
          </a:ln>
        </p:spPr>
        <p:txBody>
          <a:bodyPr vert="horz" wrap="square" lIns="91440" tIns="45720" rIns="91440" bIns="45720" anchor="ctr" anchorCtr="1" compatLnSpc="1">
            <a:normAutofit/>
          </a:bodyPr>
          <a:lstStyle/>
          <a:p>
            <a:pPr lvl="0" algn="ctr"/>
            <a:r>
              <a:rPr lang="el-GR" sz="2500" dirty="0">
                <a:latin typeface="Microsoft JhengHei" panose="020B0604030504040204" pitchFamily="34" charset="-120"/>
                <a:ea typeface="Microsoft JhengHei" panose="020B0604030504040204" pitchFamily="34" charset="-120"/>
                <a:cs typeface="Microsoft Sans Serif" pitchFamily="34"/>
              </a:rPr>
              <a:t>ΕΡΕΥΝΗΤΙΚΑ ΣΤΟΙΧΕΙΑ</a:t>
            </a:r>
          </a:p>
        </p:txBody>
      </p:sp>
    </p:spTree>
    <p:extLst>
      <p:ext uri="{BB962C8B-B14F-4D97-AF65-F5344CB8AC3E}">
        <p14:creationId xmlns:p14="http://schemas.microsoft.com/office/powerpoint/2010/main" val="101635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Ποιος ασχολείται συνήθως με το εβδομαδιαίο μενού της οικογένειας; </a:t>
            </a:r>
            <a:br>
              <a:rPr lang="el-GR" sz="1600" dirty="0">
                <a:latin typeface="Microsoft JhengHei" panose="020B0604030504040204" pitchFamily="34" charset="-120"/>
                <a:ea typeface="Microsoft JhengHei" panose="020B0604030504040204" pitchFamily="34" charset="-120"/>
                <a:cs typeface="Microsoft Sans Serif" pitchFamily="34" charset="0"/>
              </a:rPr>
            </a:br>
            <a:r>
              <a:rPr lang="el-GR" sz="1600" dirty="0">
                <a:latin typeface="Microsoft JhengHei" panose="020B0604030504040204" pitchFamily="34" charset="-120"/>
                <a:ea typeface="Microsoft JhengHei" panose="020B0604030504040204" pitchFamily="34" charset="-120"/>
                <a:cs typeface="Microsoft Sans Serif" pitchFamily="34" charset="0"/>
              </a:rPr>
              <a:t>Με το τι θα φάτε και το μαγείρεμα; (ποιος έχει την κύρια ευθύνη, ποιος αποφασίζει;)</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3037669291"/>
              </p:ext>
            </p:extLst>
          </p:nvPr>
        </p:nvGraphicFramePr>
        <p:xfrm>
          <a:off x="1366576" y="1107926"/>
          <a:ext cx="9515789" cy="55842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340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Το παιδί σας τρώει συνήθως πρωινό;</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278852123"/>
              </p:ext>
            </p:extLst>
          </p:nvPr>
        </p:nvGraphicFramePr>
        <p:xfrm>
          <a:off x="926122" y="1112448"/>
          <a:ext cx="10339754" cy="46397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a:extLst>
              <a:ext uri="{FF2B5EF4-FFF2-40B4-BE49-F238E27FC236}">
                <a16:creationId xmlns:a16="http://schemas.microsoft.com/office/drawing/2014/main" id="{D62AC3EA-184A-23A4-5963-0807B59B152D}"/>
              </a:ext>
            </a:extLst>
          </p:cNvPr>
          <p:cNvGraphicFramePr>
            <a:graphicFrameLocks noGrp="1"/>
          </p:cNvGraphicFramePr>
          <p:nvPr>
            <p:extLst>
              <p:ext uri="{D42A27DB-BD31-4B8C-83A1-F6EECF244321}">
                <p14:modId xmlns:p14="http://schemas.microsoft.com/office/powerpoint/2010/main" val="2588380765"/>
              </p:ext>
            </p:extLst>
          </p:nvPr>
        </p:nvGraphicFramePr>
        <p:xfrm>
          <a:off x="2753249" y="5787853"/>
          <a:ext cx="6645361" cy="925807"/>
        </p:xfrm>
        <a:graphic>
          <a:graphicData uri="http://schemas.openxmlformats.org/drawingml/2006/table">
            <a:tbl>
              <a:tblPr>
                <a:tableStyleId>{5C22544A-7EE6-4342-B048-85BDC9FD1C3A}</a:tableStyleId>
              </a:tblPr>
              <a:tblGrid>
                <a:gridCol w="1846051">
                  <a:extLst>
                    <a:ext uri="{9D8B030D-6E8A-4147-A177-3AD203B41FA5}">
                      <a16:colId xmlns:a16="http://schemas.microsoft.com/office/drawing/2014/main" val="3514739306"/>
                    </a:ext>
                  </a:extLst>
                </a:gridCol>
                <a:gridCol w="799885">
                  <a:extLst>
                    <a:ext uri="{9D8B030D-6E8A-4147-A177-3AD203B41FA5}">
                      <a16:colId xmlns:a16="http://schemas.microsoft.com/office/drawing/2014/main" val="3207585507"/>
                    </a:ext>
                  </a:extLst>
                </a:gridCol>
                <a:gridCol w="799885">
                  <a:extLst>
                    <a:ext uri="{9D8B030D-6E8A-4147-A177-3AD203B41FA5}">
                      <a16:colId xmlns:a16="http://schemas.microsoft.com/office/drawing/2014/main" val="1712193701"/>
                    </a:ext>
                  </a:extLst>
                </a:gridCol>
                <a:gridCol w="799885">
                  <a:extLst>
                    <a:ext uri="{9D8B030D-6E8A-4147-A177-3AD203B41FA5}">
                      <a16:colId xmlns:a16="http://schemas.microsoft.com/office/drawing/2014/main" val="3518495905"/>
                    </a:ext>
                  </a:extLst>
                </a:gridCol>
                <a:gridCol w="799885">
                  <a:extLst>
                    <a:ext uri="{9D8B030D-6E8A-4147-A177-3AD203B41FA5}">
                      <a16:colId xmlns:a16="http://schemas.microsoft.com/office/drawing/2014/main" val="810490693"/>
                    </a:ext>
                  </a:extLst>
                </a:gridCol>
                <a:gridCol w="799885">
                  <a:extLst>
                    <a:ext uri="{9D8B030D-6E8A-4147-A177-3AD203B41FA5}">
                      <a16:colId xmlns:a16="http://schemas.microsoft.com/office/drawing/2014/main" val="4136869385"/>
                    </a:ext>
                  </a:extLst>
                </a:gridCol>
                <a:gridCol w="799885">
                  <a:extLst>
                    <a:ext uri="{9D8B030D-6E8A-4147-A177-3AD203B41FA5}">
                      <a16:colId xmlns:a16="http://schemas.microsoft.com/office/drawing/2014/main" val="1124157500"/>
                    </a:ext>
                  </a:extLst>
                </a:gridCol>
              </a:tblGrid>
              <a:tr h="243282">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345504">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309145">
                <a:tc>
                  <a:txBody>
                    <a:bodyPr/>
                    <a:lstStyle/>
                    <a:p>
                      <a:pPr algn="l" fontAlgn="ct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Καθημερινά</a:t>
                      </a:r>
                      <a:r>
                        <a:rPr lang="en-US" sz="1200" b="0" i="0" u="none" strike="noStrike" dirty="0">
                          <a:solidFill>
                            <a:srgbClr val="000000"/>
                          </a:solidFill>
                          <a:effectLst/>
                          <a:latin typeface="Microsoft JhengHei" panose="020B0604030504040204" pitchFamily="34" charset="-120"/>
                          <a:ea typeface="Microsoft JhengHei" panose="020B0604030504040204" pitchFamily="34" charset="-120"/>
                        </a:rPr>
                        <a:t> </a:t>
                      </a:r>
                      <a:r>
                        <a:rPr lang="el-GR" sz="1200" b="0" i="0" u="none" strike="noStrike" dirty="0">
                          <a:solidFill>
                            <a:srgbClr val="000000"/>
                          </a:solidFill>
                          <a:effectLst/>
                          <a:latin typeface="Microsoft JhengHei" panose="020B0604030504040204" pitchFamily="34" charset="-120"/>
                          <a:ea typeface="Microsoft JhengHei" panose="020B0604030504040204" pitchFamily="34" charset="-120"/>
                        </a:rPr>
                        <a:t>πρωινό</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87.6</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80.9</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82.4</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73.1</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63.4</a:t>
                      </a:r>
                    </a:p>
                  </a:txBody>
                  <a:tcPr marL="7620" marR="7620" marT="7620" marB="0" anchor="ctr"/>
                </a:tc>
                <a:tc>
                  <a:txBody>
                    <a:bodyPr/>
                    <a:lstStyle/>
                    <a:p>
                      <a:pPr algn="ctr" fontAlgn="ctr"/>
                      <a:r>
                        <a:rPr lang="en-US" sz="1200" b="1"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55.4</a:t>
                      </a:r>
                    </a:p>
                  </a:txBody>
                  <a:tcPr marL="7620" marR="7620" marT="7620" marB="0" anchor="ctr">
                    <a:solidFill>
                      <a:schemeClr val="accent1">
                        <a:lumMod val="40000"/>
                        <a:lumOff val="60000"/>
                      </a:schemeClr>
                    </a:solidFill>
                  </a:tcPr>
                </a:tc>
                <a:extLst>
                  <a:ext uri="{0D108BD9-81ED-4DB2-BD59-A6C34878D82A}">
                    <a16:rowId xmlns:a16="http://schemas.microsoft.com/office/drawing/2014/main" val="1502129107"/>
                  </a:ext>
                </a:extLst>
              </a:tr>
            </a:tbl>
          </a:graphicData>
        </a:graphic>
      </p:graphicFrame>
    </p:spTree>
    <p:extLst>
      <p:ext uri="{BB962C8B-B14F-4D97-AF65-F5344CB8AC3E}">
        <p14:creationId xmlns:p14="http://schemas.microsoft.com/office/powerpoint/2010/main" val="38621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Πόσο συχνά καταναλώνει το παιδί σας τα παρακάτω;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3357546656"/>
              </p:ext>
            </p:extLst>
          </p:nvPr>
        </p:nvGraphicFramePr>
        <p:xfrm>
          <a:off x="311500" y="1125416"/>
          <a:ext cx="5673968" cy="52150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Γράφημα 5">
            <a:extLst>
              <a:ext uri="{FF2B5EF4-FFF2-40B4-BE49-F238E27FC236}">
                <a16:creationId xmlns:a16="http://schemas.microsoft.com/office/drawing/2014/main" id="{968FD07B-C5B0-E79F-E94D-21674FD5858D}"/>
              </a:ext>
            </a:extLst>
          </p:cNvPr>
          <p:cNvGraphicFramePr/>
          <p:nvPr>
            <p:extLst>
              <p:ext uri="{D42A27DB-BD31-4B8C-83A1-F6EECF244321}">
                <p14:modId xmlns:p14="http://schemas.microsoft.com/office/powerpoint/2010/main" val="291521367"/>
              </p:ext>
            </p:extLst>
          </p:nvPr>
        </p:nvGraphicFramePr>
        <p:xfrm>
          <a:off x="6143812" y="1125416"/>
          <a:ext cx="5673968" cy="52150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a:extLst>
              <a:ext uri="{FF2B5EF4-FFF2-40B4-BE49-F238E27FC236}">
                <a16:creationId xmlns:a16="http://schemas.microsoft.com/office/drawing/2014/main" id="{43A0EEB7-4F89-397F-6F5F-83FA6156DFD0}"/>
              </a:ext>
            </a:extLst>
          </p:cNvPr>
          <p:cNvGraphicFramePr>
            <a:graphicFrameLocks noGrp="1"/>
          </p:cNvGraphicFramePr>
          <p:nvPr>
            <p:extLst>
              <p:ext uri="{D42A27DB-BD31-4B8C-83A1-F6EECF244321}">
                <p14:modId xmlns:p14="http://schemas.microsoft.com/office/powerpoint/2010/main" val="795116137"/>
              </p:ext>
            </p:extLst>
          </p:nvPr>
        </p:nvGraphicFramePr>
        <p:xfrm>
          <a:off x="693336" y="5873588"/>
          <a:ext cx="5132303" cy="904795"/>
        </p:xfrm>
        <a:graphic>
          <a:graphicData uri="http://schemas.openxmlformats.org/drawingml/2006/table">
            <a:tbl>
              <a:tblPr>
                <a:tableStyleId>{5C22544A-7EE6-4342-B048-85BDC9FD1C3A}</a:tableStyleId>
              </a:tblPr>
              <a:tblGrid>
                <a:gridCol w="1649471">
                  <a:extLst>
                    <a:ext uri="{9D8B030D-6E8A-4147-A177-3AD203B41FA5}">
                      <a16:colId xmlns:a16="http://schemas.microsoft.com/office/drawing/2014/main" val="3514739306"/>
                    </a:ext>
                  </a:extLst>
                </a:gridCol>
                <a:gridCol w="580472">
                  <a:extLst>
                    <a:ext uri="{9D8B030D-6E8A-4147-A177-3AD203B41FA5}">
                      <a16:colId xmlns:a16="http://schemas.microsoft.com/office/drawing/2014/main" val="3207585507"/>
                    </a:ext>
                  </a:extLst>
                </a:gridCol>
                <a:gridCol w="580472">
                  <a:extLst>
                    <a:ext uri="{9D8B030D-6E8A-4147-A177-3AD203B41FA5}">
                      <a16:colId xmlns:a16="http://schemas.microsoft.com/office/drawing/2014/main" val="1712193701"/>
                    </a:ext>
                  </a:extLst>
                </a:gridCol>
                <a:gridCol w="580472">
                  <a:extLst>
                    <a:ext uri="{9D8B030D-6E8A-4147-A177-3AD203B41FA5}">
                      <a16:colId xmlns:a16="http://schemas.microsoft.com/office/drawing/2014/main" val="3518495905"/>
                    </a:ext>
                  </a:extLst>
                </a:gridCol>
                <a:gridCol w="580472">
                  <a:extLst>
                    <a:ext uri="{9D8B030D-6E8A-4147-A177-3AD203B41FA5}">
                      <a16:colId xmlns:a16="http://schemas.microsoft.com/office/drawing/2014/main" val="810490693"/>
                    </a:ext>
                  </a:extLst>
                </a:gridCol>
                <a:gridCol w="580472">
                  <a:extLst>
                    <a:ext uri="{9D8B030D-6E8A-4147-A177-3AD203B41FA5}">
                      <a16:colId xmlns:a16="http://schemas.microsoft.com/office/drawing/2014/main" val="4136869385"/>
                    </a:ext>
                  </a:extLst>
                </a:gridCol>
                <a:gridCol w="580472">
                  <a:extLst>
                    <a:ext uri="{9D8B030D-6E8A-4147-A177-3AD203B41FA5}">
                      <a16:colId xmlns:a16="http://schemas.microsoft.com/office/drawing/2014/main" val="1124157500"/>
                    </a:ext>
                  </a:extLst>
                </a:gridCol>
              </a:tblGrid>
              <a:tr h="258059">
                <a:tc rowSpan="2">
                  <a:txBody>
                    <a:bodyPr/>
                    <a:lstStyle/>
                    <a:p>
                      <a:pPr algn="l" fontAlgn="ctr"/>
                      <a:endPar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endParaRPr>
                    </a:p>
                  </a:txBody>
                  <a:tcPr marL="7620" marR="7620" marT="7620" marB="0" anchor="ctr"/>
                </a:tc>
                <a:tc gridSpan="6">
                  <a:txBody>
                    <a:bodyPr/>
                    <a:lstStyle/>
                    <a:p>
                      <a:pPr algn="ctr" fontAlgn="ctr"/>
                      <a:r>
                        <a:rPr lang="el-GR" sz="1100" b="1" u="none" strike="noStrike">
                          <a:effectLst/>
                          <a:latin typeface="Microsoft JhengHei" panose="020B0604030504040204" pitchFamily="34" charset="-120"/>
                          <a:ea typeface="Microsoft JhengHei" panose="020B0604030504040204" pitchFamily="34" charset="-120"/>
                        </a:rPr>
                        <a:t>ΗΛΙΚΙΑ ΠΑΙΔΙΟΥ</a:t>
                      </a:r>
                      <a:endParaRPr lang="el-GR" sz="11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370533">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Έως </a:t>
                      </a:r>
                      <a:r>
                        <a:rPr lang="en-US" sz="1100" b="1" u="none" strike="noStrike" dirty="0">
                          <a:effectLst/>
                          <a:latin typeface="Microsoft JhengHei" panose="020B0604030504040204" pitchFamily="34" charset="-120"/>
                          <a:ea typeface="Microsoft JhengHei" panose="020B0604030504040204" pitchFamily="34" charset="-120"/>
                        </a:rPr>
                        <a:t>3</a:t>
                      </a:r>
                      <a:r>
                        <a:rPr lang="el-GR" sz="1100" b="1" u="none" strike="noStrike" dirty="0">
                          <a:effectLst/>
                          <a:latin typeface="Microsoft JhengHei" panose="020B0604030504040204" pitchFamily="34" charset="-120"/>
                          <a:ea typeface="Microsoft JhengHei" panose="020B0604030504040204" pitchFamily="34" charset="-120"/>
                        </a:rPr>
                        <a:t>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100" b="1" u="none" strike="noStrike" dirty="0">
                          <a:effectLst/>
                          <a:latin typeface="Microsoft JhengHei" panose="020B0604030504040204" pitchFamily="34" charset="-120"/>
                          <a:ea typeface="Microsoft JhengHei" panose="020B0604030504040204" pitchFamily="34" charset="-120"/>
                        </a:rPr>
                        <a:t>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100" b="1" u="none" strike="noStrike" dirty="0">
                          <a:effectLst/>
                          <a:latin typeface="Microsoft JhengHei" panose="020B0604030504040204" pitchFamily="34" charset="-120"/>
                          <a:ea typeface="Microsoft JhengHei" panose="020B0604030504040204" pitchFamily="34" charset="-120"/>
                        </a:rPr>
                        <a:t>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9-11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12-14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100" b="1" u="none" strike="noStrike" dirty="0">
                          <a:effectLst/>
                          <a:latin typeface="Microsoft JhengHei" panose="020B0604030504040204" pitchFamily="34" charset="-120"/>
                          <a:ea typeface="Microsoft JhengHei" panose="020B0604030504040204" pitchFamily="34" charset="-120"/>
                        </a:rPr>
                        <a:t>15-17</a:t>
                      </a:r>
                      <a:r>
                        <a:rPr lang="el-GR" sz="1100" b="1" u="none" strike="noStrike" dirty="0">
                          <a:effectLst/>
                          <a:latin typeface="Microsoft JhengHei" panose="020B0604030504040204" pitchFamily="34" charset="-120"/>
                          <a:ea typeface="Microsoft JhengHei" panose="020B0604030504040204" pitchFamily="34" charset="-120"/>
                        </a:rPr>
                        <a:t>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276203">
                <a:tc>
                  <a:txBody>
                    <a:bodyPr/>
                    <a:lstStyle/>
                    <a:p>
                      <a:pPr algn="l" fontAlgn="ctr"/>
                      <a:r>
                        <a:rPr lang="el-GR"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Φρούτα καθημερινά</a:t>
                      </a:r>
                    </a:p>
                  </a:txBody>
                  <a:tcPr marL="7620" marR="7620" marT="7620" marB="0" anchor="ctr"/>
                </a:tc>
                <a:tc>
                  <a:txBody>
                    <a:bodyPr/>
                    <a:lstStyle/>
                    <a:p>
                      <a:pPr algn="ctr" fontAlgn="ctr"/>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63.5</a:t>
                      </a:r>
                    </a:p>
                  </a:txBody>
                  <a:tcPr marL="7620" marR="7620" marT="7620" marB="0" anchor="ctr"/>
                </a:tc>
                <a:tc>
                  <a:txBody>
                    <a:bodyPr/>
                    <a:lstStyle/>
                    <a:p>
                      <a:pPr algn="ctr" fontAlgn="ctr"/>
                      <a:r>
                        <a:rPr lang="en-US" sz="1100" b="0" i="0" u="none" strike="noStrike" kern="1200">
                          <a:solidFill>
                            <a:srgbClr val="000000"/>
                          </a:solidFill>
                          <a:effectLst/>
                          <a:latin typeface="Microsoft JhengHei" panose="020B0604030504040204" pitchFamily="34" charset="-120"/>
                          <a:ea typeface="Microsoft JhengHei" panose="020B0604030504040204" pitchFamily="34" charset="-120"/>
                          <a:cs typeface="+mn-cs"/>
                        </a:rPr>
                        <a:t>53.5</a:t>
                      </a:r>
                    </a:p>
                  </a:txBody>
                  <a:tcPr marL="7620" marR="7620" marT="7620" marB="0" anchor="ctr"/>
                </a:tc>
                <a:tc>
                  <a:txBody>
                    <a:bodyPr/>
                    <a:lstStyle/>
                    <a:p>
                      <a:pPr algn="ctr" fontAlgn="ctr"/>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45.5</a:t>
                      </a:r>
                    </a:p>
                  </a:txBody>
                  <a:tcPr marL="7620" marR="7620" marT="7620" marB="0" anchor="ctr"/>
                </a:tc>
                <a:tc>
                  <a:txBody>
                    <a:bodyPr/>
                    <a:lstStyle/>
                    <a:p>
                      <a:pPr algn="ctr" fontAlgn="ctr"/>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33.8</a:t>
                      </a:r>
                    </a:p>
                  </a:txBody>
                  <a:tcPr marL="7620" marR="7620" marT="7620" marB="0" anchor="ctr"/>
                </a:tc>
                <a:tc>
                  <a:txBody>
                    <a:bodyPr/>
                    <a:lstStyle/>
                    <a:p>
                      <a:pPr algn="ctr" fontAlgn="ctr"/>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22.4</a:t>
                      </a:r>
                    </a:p>
                  </a:txBody>
                  <a:tcPr marL="7620" marR="7620" marT="7620" marB="0" anchor="ctr"/>
                </a:tc>
                <a:tc>
                  <a:txBody>
                    <a:bodyPr/>
                    <a:lstStyle/>
                    <a:p>
                      <a:pPr algn="ctr" fontAlgn="ctr"/>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30.1</a:t>
                      </a:r>
                    </a:p>
                  </a:txBody>
                  <a:tcPr marL="7620" marR="7620" marT="7620" marB="0" anchor="ctr"/>
                </a:tc>
                <a:extLst>
                  <a:ext uri="{0D108BD9-81ED-4DB2-BD59-A6C34878D82A}">
                    <a16:rowId xmlns:a16="http://schemas.microsoft.com/office/drawing/2014/main" val="1502129107"/>
                  </a:ext>
                </a:extLst>
              </a:tr>
            </a:tbl>
          </a:graphicData>
        </a:graphic>
      </p:graphicFrame>
      <p:graphicFrame>
        <p:nvGraphicFramePr>
          <p:cNvPr id="5" name="Table 4">
            <a:extLst>
              <a:ext uri="{FF2B5EF4-FFF2-40B4-BE49-F238E27FC236}">
                <a16:creationId xmlns:a16="http://schemas.microsoft.com/office/drawing/2014/main" id="{543B954C-99D5-39B3-70AF-9608E648073D}"/>
              </a:ext>
            </a:extLst>
          </p:cNvPr>
          <p:cNvGraphicFramePr>
            <a:graphicFrameLocks noGrp="1"/>
          </p:cNvGraphicFramePr>
          <p:nvPr>
            <p:extLst>
              <p:ext uri="{D42A27DB-BD31-4B8C-83A1-F6EECF244321}">
                <p14:modId xmlns:p14="http://schemas.microsoft.com/office/powerpoint/2010/main" val="3922529442"/>
              </p:ext>
            </p:extLst>
          </p:nvPr>
        </p:nvGraphicFramePr>
        <p:xfrm>
          <a:off x="6652009" y="5883636"/>
          <a:ext cx="5005942" cy="904797"/>
        </p:xfrm>
        <a:graphic>
          <a:graphicData uri="http://schemas.openxmlformats.org/drawingml/2006/table">
            <a:tbl>
              <a:tblPr>
                <a:tableStyleId>{5C22544A-7EE6-4342-B048-85BDC9FD1C3A}</a:tableStyleId>
              </a:tblPr>
              <a:tblGrid>
                <a:gridCol w="1523110">
                  <a:extLst>
                    <a:ext uri="{9D8B030D-6E8A-4147-A177-3AD203B41FA5}">
                      <a16:colId xmlns:a16="http://schemas.microsoft.com/office/drawing/2014/main" val="3514739306"/>
                    </a:ext>
                  </a:extLst>
                </a:gridCol>
                <a:gridCol w="580472">
                  <a:extLst>
                    <a:ext uri="{9D8B030D-6E8A-4147-A177-3AD203B41FA5}">
                      <a16:colId xmlns:a16="http://schemas.microsoft.com/office/drawing/2014/main" val="3207585507"/>
                    </a:ext>
                  </a:extLst>
                </a:gridCol>
                <a:gridCol w="580472">
                  <a:extLst>
                    <a:ext uri="{9D8B030D-6E8A-4147-A177-3AD203B41FA5}">
                      <a16:colId xmlns:a16="http://schemas.microsoft.com/office/drawing/2014/main" val="1712193701"/>
                    </a:ext>
                  </a:extLst>
                </a:gridCol>
                <a:gridCol w="580472">
                  <a:extLst>
                    <a:ext uri="{9D8B030D-6E8A-4147-A177-3AD203B41FA5}">
                      <a16:colId xmlns:a16="http://schemas.microsoft.com/office/drawing/2014/main" val="3518495905"/>
                    </a:ext>
                  </a:extLst>
                </a:gridCol>
                <a:gridCol w="580472">
                  <a:extLst>
                    <a:ext uri="{9D8B030D-6E8A-4147-A177-3AD203B41FA5}">
                      <a16:colId xmlns:a16="http://schemas.microsoft.com/office/drawing/2014/main" val="810490693"/>
                    </a:ext>
                  </a:extLst>
                </a:gridCol>
                <a:gridCol w="580472">
                  <a:extLst>
                    <a:ext uri="{9D8B030D-6E8A-4147-A177-3AD203B41FA5}">
                      <a16:colId xmlns:a16="http://schemas.microsoft.com/office/drawing/2014/main" val="4136869385"/>
                    </a:ext>
                  </a:extLst>
                </a:gridCol>
                <a:gridCol w="580472">
                  <a:extLst>
                    <a:ext uri="{9D8B030D-6E8A-4147-A177-3AD203B41FA5}">
                      <a16:colId xmlns:a16="http://schemas.microsoft.com/office/drawing/2014/main" val="1124157500"/>
                    </a:ext>
                  </a:extLst>
                </a:gridCol>
              </a:tblGrid>
              <a:tr h="258059">
                <a:tc rowSpan="2">
                  <a:txBody>
                    <a:bodyPr/>
                    <a:lstStyle/>
                    <a:p>
                      <a:pPr algn="l" fontAlgn="ctr"/>
                      <a:endParaRPr lang="en-US" sz="11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6">
                  <a:txBody>
                    <a:bodyPr/>
                    <a:lstStyle/>
                    <a:p>
                      <a:pPr algn="ctr" fontAlgn="ctr"/>
                      <a:r>
                        <a:rPr lang="el-GR" sz="1100" b="1" u="none" strike="noStrike">
                          <a:effectLst/>
                          <a:latin typeface="Microsoft JhengHei" panose="020B0604030504040204" pitchFamily="34" charset="-120"/>
                          <a:ea typeface="Microsoft JhengHei" panose="020B0604030504040204" pitchFamily="34" charset="-120"/>
                        </a:rPr>
                        <a:t>ΗΛΙΚΙΑ ΠΑΙΔΙΟΥ</a:t>
                      </a:r>
                      <a:endParaRPr lang="el-GR" sz="11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370534">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Έως </a:t>
                      </a:r>
                      <a:r>
                        <a:rPr lang="en-US" sz="1100" b="1" u="none" strike="noStrike" dirty="0">
                          <a:effectLst/>
                          <a:latin typeface="Microsoft JhengHei" panose="020B0604030504040204" pitchFamily="34" charset="-120"/>
                          <a:ea typeface="Microsoft JhengHei" panose="020B0604030504040204" pitchFamily="34" charset="-120"/>
                        </a:rPr>
                        <a:t>3</a:t>
                      </a:r>
                      <a:r>
                        <a:rPr lang="el-GR" sz="1100" b="1" u="none" strike="noStrike" dirty="0">
                          <a:effectLst/>
                          <a:latin typeface="Microsoft JhengHei" panose="020B0604030504040204" pitchFamily="34" charset="-120"/>
                          <a:ea typeface="Microsoft JhengHei" panose="020B0604030504040204" pitchFamily="34" charset="-120"/>
                        </a:rPr>
                        <a:t>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100" b="1" u="none" strike="noStrike" dirty="0">
                          <a:effectLst/>
                          <a:latin typeface="Microsoft JhengHei" panose="020B0604030504040204" pitchFamily="34" charset="-120"/>
                          <a:ea typeface="Microsoft JhengHei" panose="020B0604030504040204" pitchFamily="34" charset="-120"/>
                        </a:rPr>
                        <a:t>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100" b="1" u="none" strike="noStrike" dirty="0">
                          <a:effectLst/>
                          <a:latin typeface="Microsoft JhengHei" panose="020B0604030504040204" pitchFamily="34" charset="-120"/>
                          <a:ea typeface="Microsoft JhengHei" panose="020B0604030504040204" pitchFamily="34" charset="-120"/>
                        </a:rPr>
                        <a:t>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9-11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100" b="1" u="none" strike="noStrike" dirty="0">
                          <a:effectLst/>
                          <a:latin typeface="Microsoft JhengHei" panose="020B0604030504040204" pitchFamily="34" charset="-120"/>
                          <a:ea typeface="Microsoft JhengHei" panose="020B0604030504040204" pitchFamily="34" charset="-120"/>
                        </a:rPr>
                        <a:t>12-14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100" b="1" u="none" strike="noStrike" dirty="0">
                          <a:effectLst/>
                          <a:latin typeface="Microsoft JhengHei" panose="020B0604030504040204" pitchFamily="34" charset="-120"/>
                          <a:ea typeface="Microsoft JhengHei" panose="020B0604030504040204" pitchFamily="34" charset="-120"/>
                        </a:rPr>
                        <a:t>15-17</a:t>
                      </a:r>
                      <a:r>
                        <a:rPr lang="el-GR" sz="1100" b="1" u="none" strike="noStrike" dirty="0">
                          <a:effectLst/>
                          <a:latin typeface="Microsoft JhengHei" panose="020B0604030504040204" pitchFamily="34" charset="-120"/>
                          <a:ea typeface="Microsoft JhengHei" panose="020B0604030504040204" pitchFamily="34" charset="-120"/>
                        </a:rPr>
                        <a:t> ετών</a:t>
                      </a:r>
                      <a:endParaRPr lang="en-US" sz="11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276204">
                <a:tc>
                  <a:txBody>
                    <a:bodyPr/>
                    <a:lstStyle/>
                    <a:p>
                      <a:pPr marL="0" algn="ctr" defTabSz="914400" rtl="0" eaLnBrk="1" fontAlgn="ctr" latinLnBrk="0" hangingPunct="1"/>
                      <a:r>
                        <a:rPr lang="el-GR"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Λαχανικά καθημερινά</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50.6</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35.5</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30</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21.9</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27.9</a:t>
                      </a:r>
                    </a:p>
                  </a:txBody>
                  <a:tcPr marL="7620" marR="7620" marT="7620" marB="0" anchor="ctr"/>
                </a:tc>
                <a:tc>
                  <a:txBody>
                    <a:bodyPr/>
                    <a:lstStyle/>
                    <a:p>
                      <a:pPr marL="0" algn="ctr" defTabSz="914400" rtl="0" eaLnBrk="1" fontAlgn="ctr" latinLnBrk="0" hangingPunct="1"/>
                      <a:r>
                        <a:rPr lang="en-US" sz="11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27.9</a:t>
                      </a:r>
                    </a:p>
                  </a:txBody>
                  <a:tcPr marL="7620" marR="7620" marT="7620" marB="0" anchor="ctr"/>
                </a:tc>
                <a:extLst>
                  <a:ext uri="{0D108BD9-81ED-4DB2-BD59-A6C34878D82A}">
                    <a16:rowId xmlns:a16="http://schemas.microsoft.com/office/drawing/2014/main" val="1502129107"/>
                  </a:ext>
                </a:extLst>
              </a:tr>
            </a:tbl>
          </a:graphicData>
        </a:graphic>
      </p:graphicFrame>
    </p:spTree>
    <p:extLst>
      <p:ext uri="{BB962C8B-B14F-4D97-AF65-F5344CB8AC3E}">
        <p14:creationId xmlns:p14="http://schemas.microsoft.com/office/powerpoint/2010/main" val="356969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4204256744"/>
              </p:ext>
            </p:extLst>
          </p:nvPr>
        </p:nvGraphicFramePr>
        <p:xfrm>
          <a:off x="2230735" y="1235948"/>
          <a:ext cx="8189406" cy="480890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Κατά την γνώμη σας το παιδί σας τρώει υγιεινά ή όχι; </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graphicFrame>
        <p:nvGraphicFramePr>
          <p:cNvPr id="2" name="Table 1">
            <a:extLst>
              <a:ext uri="{FF2B5EF4-FFF2-40B4-BE49-F238E27FC236}">
                <a16:creationId xmlns:a16="http://schemas.microsoft.com/office/drawing/2014/main" id="{410E7303-325A-634F-BCAD-87355AE11FF3}"/>
              </a:ext>
            </a:extLst>
          </p:cNvPr>
          <p:cNvGraphicFramePr>
            <a:graphicFrameLocks noGrp="1"/>
          </p:cNvGraphicFramePr>
          <p:nvPr>
            <p:extLst>
              <p:ext uri="{D42A27DB-BD31-4B8C-83A1-F6EECF244321}">
                <p14:modId xmlns:p14="http://schemas.microsoft.com/office/powerpoint/2010/main" val="1961493937"/>
              </p:ext>
            </p:extLst>
          </p:nvPr>
        </p:nvGraphicFramePr>
        <p:xfrm>
          <a:off x="2812609" y="5622052"/>
          <a:ext cx="6744304" cy="1068883"/>
        </p:xfrm>
        <a:graphic>
          <a:graphicData uri="http://schemas.openxmlformats.org/drawingml/2006/table">
            <a:tbl>
              <a:tblPr>
                <a:tableStyleId>{5C22544A-7EE6-4342-B048-85BDC9FD1C3A}</a:tableStyleId>
              </a:tblPr>
              <a:tblGrid>
                <a:gridCol w="2257930">
                  <a:extLst>
                    <a:ext uri="{9D8B030D-6E8A-4147-A177-3AD203B41FA5}">
                      <a16:colId xmlns:a16="http://schemas.microsoft.com/office/drawing/2014/main" val="3514739306"/>
                    </a:ext>
                  </a:extLst>
                </a:gridCol>
                <a:gridCol w="747729">
                  <a:extLst>
                    <a:ext uri="{9D8B030D-6E8A-4147-A177-3AD203B41FA5}">
                      <a16:colId xmlns:a16="http://schemas.microsoft.com/office/drawing/2014/main" val="3207585507"/>
                    </a:ext>
                  </a:extLst>
                </a:gridCol>
                <a:gridCol w="747729">
                  <a:extLst>
                    <a:ext uri="{9D8B030D-6E8A-4147-A177-3AD203B41FA5}">
                      <a16:colId xmlns:a16="http://schemas.microsoft.com/office/drawing/2014/main" val="1712193701"/>
                    </a:ext>
                  </a:extLst>
                </a:gridCol>
                <a:gridCol w="747729">
                  <a:extLst>
                    <a:ext uri="{9D8B030D-6E8A-4147-A177-3AD203B41FA5}">
                      <a16:colId xmlns:a16="http://schemas.microsoft.com/office/drawing/2014/main" val="3518495905"/>
                    </a:ext>
                  </a:extLst>
                </a:gridCol>
                <a:gridCol w="747729">
                  <a:extLst>
                    <a:ext uri="{9D8B030D-6E8A-4147-A177-3AD203B41FA5}">
                      <a16:colId xmlns:a16="http://schemas.microsoft.com/office/drawing/2014/main" val="810490693"/>
                    </a:ext>
                  </a:extLst>
                </a:gridCol>
                <a:gridCol w="747729">
                  <a:extLst>
                    <a:ext uri="{9D8B030D-6E8A-4147-A177-3AD203B41FA5}">
                      <a16:colId xmlns:a16="http://schemas.microsoft.com/office/drawing/2014/main" val="4136869385"/>
                    </a:ext>
                  </a:extLst>
                </a:gridCol>
                <a:gridCol w="747729">
                  <a:extLst>
                    <a:ext uri="{9D8B030D-6E8A-4147-A177-3AD203B41FA5}">
                      <a16:colId xmlns:a16="http://schemas.microsoft.com/office/drawing/2014/main" val="1124157500"/>
                    </a:ext>
                  </a:extLst>
                </a:gridCol>
              </a:tblGrid>
              <a:tr h="313946">
                <a:tc rowSpan="2">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gridSpan="6">
                  <a:txBody>
                    <a:bodyPr/>
                    <a:lstStyle/>
                    <a:p>
                      <a:pPr algn="ctr" fontAlgn="ctr"/>
                      <a:r>
                        <a:rPr lang="el-GR" sz="1200" b="1" u="none" strike="noStrike">
                          <a:effectLst/>
                          <a:latin typeface="Microsoft JhengHei" panose="020B0604030504040204" pitchFamily="34" charset="-120"/>
                          <a:ea typeface="Microsoft JhengHei" panose="020B0604030504040204" pitchFamily="34" charset="-120"/>
                        </a:rPr>
                        <a:t>ΗΛΙΚΙΑ ΠΑΙΔΙΟΥ</a:t>
                      </a:r>
                      <a:endParaRPr lang="el-GR" sz="1200" b="1" i="0" u="none" strike="noStrike">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033199"/>
                  </a:ext>
                </a:extLst>
              </a:tr>
              <a:tr h="404512">
                <a:tc vMerge="1">
                  <a:txBody>
                    <a:bodyPr/>
                    <a:lstStyle/>
                    <a:p>
                      <a:pPr algn="l" fontAlgn="ctr"/>
                      <a:endParaRPr lang="en-US" sz="1200" b="0"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Έως </a:t>
                      </a:r>
                      <a:r>
                        <a:rPr lang="en-US" sz="1200" b="1" u="none" strike="noStrike" dirty="0">
                          <a:effectLst/>
                          <a:latin typeface="Microsoft JhengHei" panose="020B0604030504040204" pitchFamily="34" charset="-120"/>
                          <a:ea typeface="Microsoft JhengHei" panose="020B0604030504040204" pitchFamily="34" charset="-120"/>
                        </a:rPr>
                        <a:t>3</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4-5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6-8 </a:t>
                      </a:r>
                    </a:p>
                    <a:p>
                      <a:pPr algn="ctr" fontAlgn="ctr"/>
                      <a:r>
                        <a:rPr lang="el-GR" sz="1200" b="1" u="none" strike="noStrike" dirty="0">
                          <a:effectLst/>
                          <a:latin typeface="Microsoft JhengHei" panose="020B0604030504040204" pitchFamily="34" charset="-120"/>
                          <a:ea typeface="Microsoft JhengHei" panose="020B0604030504040204" pitchFamily="34" charset="-120"/>
                        </a:rPr>
                        <a:t>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9-11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l-GR" sz="1200" b="1" u="none" strike="noStrike" dirty="0">
                          <a:effectLst/>
                          <a:latin typeface="Microsoft JhengHei" panose="020B0604030504040204" pitchFamily="34" charset="-120"/>
                          <a:ea typeface="Microsoft JhengHei" panose="020B0604030504040204" pitchFamily="34" charset="-120"/>
                        </a:rPr>
                        <a:t>12-14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tc>
                  <a:txBody>
                    <a:bodyPr/>
                    <a:lstStyle/>
                    <a:p>
                      <a:pPr algn="ctr" fontAlgn="ctr"/>
                      <a:r>
                        <a:rPr lang="en-US" sz="1200" b="1" u="none" strike="noStrike" dirty="0">
                          <a:effectLst/>
                          <a:latin typeface="Microsoft JhengHei" panose="020B0604030504040204" pitchFamily="34" charset="-120"/>
                          <a:ea typeface="Microsoft JhengHei" panose="020B0604030504040204" pitchFamily="34" charset="-120"/>
                        </a:rPr>
                        <a:t>15-17</a:t>
                      </a:r>
                      <a:r>
                        <a:rPr lang="el-GR" sz="1200" b="1" u="none" strike="noStrike" dirty="0">
                          <a:effectLst/>
                          <a:latin typeface="Microsoft JhengHei" panose="020B0604030504040204" pitchFamily="34" charset="-120"/>
                          <a:ea typeface="Microsoft JhengHei" panose="020B0604030504040204" pitchFamily="34" charset="-120"/>
                        </a:rPr>
                        <a:t> ετών</a:t>
                      </a:r>
                      <a:endParaRPr lang="en-US" sz="1200" b="1" i="0" u="none" strike="noStrike" dirty="0">
                        <a:solidFill>
                          <a:srgbClr val="000000"/>
                        </a:solidFill>
                        <a:effectLst/>
                        <a:latin typeface="Microsoft JhengHei" panose="020B0604030504040204" pitchFamily="34" charset="-120"/>
                        <a:ea typeface="Microsoft JhengHei" panose="020B0604030504040204" pitchFamily="34" charset="-120"/>
                      </a:endParaRPr>
                    </a:p>
                  </a:txBody>
                  <a:tcPr marL="7620" marR="7620" marT="7620" marB="0" anchor="ctr"/>
                </a:tc>
                <a:extLst>
                  <a:ext uri="{0D108BD9-81ED-4DB2-BD59-A6C34878D82A}">
                    <a16:rowId xmlns:a16="http://schemas.microsoft.com/office/drawing/2014/main" val="106844381"/>
                  </a:ext>
                </a:extLst>
              </a:tr>
              <a:tr h="350425">
                <a:tc>
                  <a:txBody>
                    <a:bodyPr/>
                    <a:lstStyle/>
                    <a:p>
                      <a:pPr algn="l" fontAlgn="ctr"/>
                      <a:r>
                        <a:rPr lang="el-GR"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Σίγουρα ναι</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41</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15.1</a:t>
                      </a:r>
                    </a:p>
                  </a:txBody>
                  <a:tcPr marL="7620" marR="7620" marT="7620" marB="0" anchor="ctr"/>
                </a:tc>
                <a:tc>
                  <a:txBody>
                    <a:bodyPr/>
                    <a:lstStyle/>
                    <a:p>
                      <a:pPr algn="ctr" fontAlgn="ctr"/>
                      <a:r>
                        <a:rPr lang="en-US" sz="1200" b="0" i="0" u="none" strike="noStrike" kern="1200">
                          <a:solidFill>
                            <a:srgbClr val="000000"/>
                          </a:solidFill>
                          <a:effectLst/>
                          <a:latin typeface="Microsoft JhengHei" panose="020B0604030504040204" pitchFamily="34" charset="-120"/>
                          <a:ea typeface="Microsoft JhengHei" panose="020B0604030504040204" pitchFamily="34" charset="-120"/>
                          <a:cs typeface="+mn-cs"/>
                        </a:rPr>
                        <a:t>9.4</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8.8</a:t>
                      </a:r>
                    </a:p>
                  </a:txBody>
                  <a:tcPr marL="7620" marR="7620" marT="7620" marB="0" anchor="ctr"/>
                </a:tc>
                <a:tc>
                  <a:txBody>
                    <a:bodyPr/>
                    <a:lstStyle/>
                    <a:p>
                      <a:pPr algn="ctr" fontAlgn="ctr"/>
                      <a:r>
                        <a:rPr lang="en-US" sz="1200" b="0" i="0" u="none" strike="noStrike" kern="1200">
                          <a:solidFill>
                            <a:srgbClr val="000000"/>
                          </a:solidFill>
                          <a:effectLst/>
                          <a:latin typeface="Microsoft JhengHei" panose="020B0604030504040204" pitchFamily="34" charset="-120"/>
                          <a:ea typeface="Microsoft JhengHei" panose="020B0604030504040204" pitchFamily="34" charset="-120"/>
                          <a:cs typeface="+mn-cs"/>
                        </a:rPr>
                        <a:t>12.2</a:t>
                      </a:r>
                    </a:p>
                  </a:txBody>
                  <a:tcPr marL="7620" marR="7620" marT="7620" marB="0" anchor="ctr"/>
                </a:tc>
                <a:tc>
                  <a:txBody>
                    <a:bodyPr/>
                    <a:lstStyle/>
                    <a:p>
                      <a:pPr algn="ctr" fontAlgn="ctr"/>
                      <a:r>
                        <a:rPr lang="en-US" sz="1200" b="0" i="0" u="none" strike="noStrike" kern="1200" dirty="0">
                          <a:solidFill>
                            <a:srgbClr val="000000"/>
                          </a:solidFill>
                          <a:effectLst/>
                          <a:latin typeface="Microsoft JhengHei" panose="020B0604030504040204" pitchFamily="34" charset="-120"/>
                          <a:ea typeface="Microsoft JhengHei" panose="020B0604030504040204" pitchFamily="34" charset="-120"/>
                          <a:cs typeface="+mn-cs"/>
                        </a:rPr>
                        <a:t>12.9</a:t>
                      </a:r>
                    </a:p>
                  </a:txBody>
                  <a:tcPr marL="7620" marR="7620" marT="7620" marB="0" anchor="ctr"/>
                </a:tc>
                <a:extLst>
                  <a:ext uri="{0D108BD9-81ED-4DB2-BD59-A6C34878D82A}">
                    <a16:rowId xmlns:a16="http://schemas.microsoft.com/office/drawing/2014/main" val="1502129107"/>
                  </a:ext>
                </a:extLst>
              </a:tr>
            </a:tbl>
          </a:graphicData>
        </a:graphic>
      </p:graphicFrame>
    </p:spTree>
    <p:extLst>
      <p:ext uri="{BB962C8B-B14F-4D97-AF65-F5344CB8AC3E}">
        <p14:creationId xmlns:p14="http://schemas.microsoft.com/office/powerpoint/2010/main" val="227321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5">
            <a:extLst>
              <a:ext uri="{FF2B5EF4-FFF2-40B4-BE49-F238E27FC236}">
                <a16:creationId xmlns:a16="http://schemas.microsoft.com/office/drawing/2014/main" id="{97D4344C-1DCE-1F2D-C556-A141922BF8AA}"/>
              </a:ext>
            </a:extLst>
          </p:cNvPr>
          <p:cNvGraphicFramePr/>
          <p:nvPr>
            <p:extLst>
              <p:ext uri="{D42A27DB-BD31-4B8C-83A1-F6EECF244321}">
                <p14:modId xmlns:p14="http://schemas.microsoft.com/office/powerpoint/2010/main" val="797943383"/>
              </p:ext>
            </p:extLst>
          </p:nvPr>
        </p:nvGraphicFramePr>
        <p:xfrm>
          <a:off x="1735015" y="1429357"/>
          <a:ext cx="8963130" cy="480890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p:txBody>
          <a:bodyPr>
            <a:noAutofit/>
          </a:bodyPr>
          <a:lstStyle/>
          <a:p>
            <a:r>
              <a:rPr lang="el-GR" sz="1600" dirty="0">
                <a:latin typeface="Microsoft JhengHei" panose="020B0604030504040204" pitchFamily="34" charset="-120"/>
                <a:ea typeface="Microsoft JhengHei" panose="020B0604030504040204" pitchFamily="34" charset="-120"/>
                <a:cs typeface="Microsoft Sans Serif" pitchFamily="34" charset="0"/>
              </a:rPr>
              <a:t>Κατά την γνώμη σας το παιδί σας ασκείται επαρκώς;</a:t>
            </a:r>
            <a:endParaRPr lang="en-US" sz="800" dirty="0"/>
          </a:p>
        </p:txBody>
      </p:sp>
      <p:sp>
        <p:nvSpPr>
          <p:cNvPr id="24" name="Slide Number Placeholder 23"/>
          <p:cNvSpPr>
            <a:spLocks noGrp="1"/>
          </p:cNvSpPr>
          <p:nvPr>
            <p:ph type="sldNum" sz="quarter" idx="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3A780E-7178-4848-B406-F4CDC06546BF}" type="slidenum">
              <a:rPr kumimoji="0" lang="en-US" sz="1200" b="0" i="0" u="none" strike="noStrike" kern="1200" cap="none" spc="0" normalizeH="0" baseline="0" noProof="0" smtClean="0">
                <a:ln>
                  <a:noFill/>
                </a:ln>
                <a:solidFill>
                  <a:srgbClr val="F2F2F2"/>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F2F2F2"/>
              </a:solidFill>
              <a:effectLst/>
              <a:uLnTx/>
              <a:uFillTx/>
              <a:latin typeface="Calibri"/>
              <a:ea typeface="+mn-ea"/>
              <a:cs typeface="+mn-cs"/>
            </a:endParaRPr>
          </a:p>
        </p:txBody>
      </p:sp>
    </p:spTree>
    <p:extLst>
      <p:ext uri="{BB962C8B-B14F-4D97-AF65-F5344CB8AC3E}">
        <p14:creationId xmlns:p14="http://schemas.microsoft.com/office/powerpoint/2010/main" val="816898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6198</TotalTime>
  <Words>923</Words>
  <Application>Microsoft Macintosh PowerPoint</Application>
  <PresentationFormat>Ευρεία οθόνη</PresentationFormat>
  <Paragraphs>227</Paragraphs>
  <Slides>18</Slides>
  <Notes>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18</vt:i4>
      </vt:variant>
    </vt:vector>
  </HeadingPairs>
  <TitlesOfParts>
    <vt:vector size="28" baseType="lpstr">
      <vt:lpstr>Microsoft JhengHei</vt:lpstr>
      <vt:lpstr>Aptos</vt:lpstr>
      <vt:lpstr>Arial</vt:lpstr>
      <vt:lpstr>Calibri</vt:lpstr>
      <vt:lpstr>Calibri Light</vt:lpstr>
      <vt:lpstr>Helvetica Light</vt:lpstr>
      <vt:lpstr>Microsoft Sans Serif</vt:lpstr>
      <vt:lpstr>Symbol</vt:lpstr>
      <vt:lpstr>Office Theme</vt:lpstr>
      <vt:lpstr>1_Office Theme</vt:lpstr>
      <vt:lpstr>ΠΑΝΕΛΛΑΔΙΚΗ ΕΡΕΥΝΑ</vt:lpstr>
      <vt:lpstr>ΤΑΥΤΟΤΗΤΑ ΤΗΣ ΕΡΕΥΝΑΣ</vt:lpstr>
      <vt:lpstr>ΘΕΜΑΤΑ ΔΙΕΡΕΥΝΗΣΗΣ</vt:lpstr>
      <vt:lpstr>ΕΡΕΥΝΗΤΙΚΑ ΣΤΟΙΧΕΙΑ</vt:lpstr>
      <vt:lpstr>Ποιος ασχολείται συνήθως με το εβδομαδιαίο μενού της οικογένειας;  Με το τι θα φάτε και το μαγείρεμα; (ποιος έχει την κύρια ευθύνη, ποιος αποφασίζει;)</vt:lpstr>
      <vt:lpstr>Το παιδί σας τρώει συνήθως πρωινό;</vt:lpstr>
      <vt:lpstr>Πόσο συχνά καταναλώνει το παιδί σας τα παρακάτω; </vt:lpstr>
      <vt:lpstr>Κατά την γνώμη σας το παιδί σας τρώει υγιεινά ή όχι; </vt:lpstr>
      <vt:lpstr>Κατά την γνώμη σας το παιδί σας ασκείται επαρκώς;</vt:lpstr>
      <vt:lpstr>Πόσο συχνά είναι σωματικά δραστήριο το παιδί σας για τουλάχιστον 1 ώρα την ημέρα;</vt:lpstr>
      <vt:lpstr>Συνολικά, πόσο χρόνο την ημέρα αφιερώνει το παιδί σε δραστηριότητες οθόνης πλην της εκπαίδευσης (παρακολούθηση τηλεόρασης/πλατφόρμες streaming , κινητό, tablet, video games):</vt:lpstr>
      <vt:lpstr>Στη πράξη, το παιδί χρησιμοποιεί κινητά, tablet, υπολογιστές ή κονσόλες:</vt:lpstr>
      <vt:lpstr>Γενικά πόσο ενημερωμένος/η θα λέγατε ότι είστε για το θέμα της παιδικής παχυσαρκίας;</vt:lpstr>
      <vt:lpstr>Θα λέγατε ότι το βάρος του παιδιού σας αυτή την περίοδο είναι… </vt:lpstr>
      <vt:lpstr>Είναι κάτι που θα θέλατε να αλλάξετε στις καθημερινές συνήθεις και τον τρόπο ζωής του παιδιού σας;</vt:lpstr>
      <vt:lpstr>Κατά τη γνώμη σας τι θα βοηθούσε να αυξηθεί η σωματική δραστηριότητα των παιδιών;  (ανοιχτή ερώτηση) </vt:lpstr>
      <vt:lpstr>Τι παρότρυνση πιστεύετε ότι θα ήθελαν, τι χρειάζεται να πει κανείς στους γονείς για να τους αφυπνίσει και να αλλάξουν τον έως τώρα τρόπο ζωής των παιδιών τους σε θέματα διατροφής και άσκησης;  (ανοιχτή ερώτηση) </vt:lpstr>
      <vt:lpstr>Το κράτος θα μπορούσε να βοηθήσει να αφυπνιστούν οι γονείς και να αλλάξουν τον έως τώρα τρόπο ζωής των παιδιών τους σε θέματα διατροφής και άσκησης; Πώς; (ανοιχτή ερώτηση)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Tsiliyanni Sophia</dc:creator>
  <cp:lastModifiedBy>Sia Pechlivanidou</cp:lastModifiedBy>
  <cp:revision>111</cp:revision>
  <dcterms:created xsi:type="dcterms:W3CDTF">2024-04-19T13:13:45Z</dcterms:created>
  <dcterms:modified xsi:type="dcterms:W3CDTF">2024-09-30T14:55:27Z</dcterms:modified>
</cp:coreProperties>
</file>