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9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1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2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3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4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25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26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27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28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29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30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1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4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5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36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37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38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39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40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41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42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43.xml" ContentType="application/vnd.openxmlformats-officedocument.presentationml.notesSl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44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45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46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47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4278" r:id="rId2"/>
    <p:sldId id="4552" r:id="rId3"/>
    <p:sldId id="257" r:id="rId4"/>
    <p:sldId id="4437" r:id="rId5"/>
    <p:sldId id="4449" r:id="rId6"/>
    <p:sldId id="4453" r:id="rId7"/>
    <p:sldId id="4458" r:id="rId8"/>
    <p:sldId id="4460" r:id="rId9"/>
    <p:sldId id="4462" r:id="rId10"/>
    <p:sldId id="4463" r:id="rId11"/>
    <p:sldId id="4466" r:id="rId12"/>
    <p:sldId id="4468" r:id="rId13"/>
    <p:sldId id="4472" r:id="rId14"/>
    <p:sldId id="4476" r:id="rId15"/>
    <p:sldId id="4480" r:id="rId16"/>
    <p:sldId id="4482" r:id="rId17"/>
    <p:sldId id="4489" r:id="rId18"/>
    <p:sldId id="4491" r:id="rId19"/>
    <p:sldId id="4492" r:id="rId20"/>
    <p:sldId id="4495" r:id="rId21"/>
    <p:sldId id="4496" r:id="rId22"/>
    <p:sldId id="4553" r:id="rId23"/>
    <p:sldId id="4498" r:id="rId24"/>
    <p:sldId id="4499" r:id="rId25"/>
    <p:sldId id="4500" r:id="rId26"/>
    <p:sldId id="4488" r:id="rId27"/>
    <p:sldId id="4501" r:id="rId28"/>
    <p:sldId id="4503" r:id="rId29"/>
    <p:sldId id="4508" r:id="rId30"/>
    <p:sldId id="4512" r:id="rId31"/>
    <p:sldId id="4513" r:id="rId32"/>
    <p:sldId id="4516" r:id="rId33"/>
    <p:sldId id="4526" r:id="rId34"/>
    <p:sldId id="4527" r:id="rId35"/>
    <p:sldId id="4532" r:id="rId36"/>
    <p:sldId id="4534" r:id="rId37"/>
    <p:sldId id="4535" r:id="rId38"/>
    <p:sldId id="4536" r:id="rId39"/>
    <p:sldId id="4554" r:id="rId40"/>
    <p:sldId id="4538" r:id="rId41"/>
    <p:sldId id="4539" r:id="rId42"/>
    <p:sldId id="4439" r:id="rId43"/>
    <p:sldId id="4541" r:id="rId44"/>
    <p:sldId id="4450" r:id="rId45"/>
    <p:sldId id="4542" r:id="rId46"/>
    <p:sldId id="4543" r:id="rId47"/>
    <p:sldId id="4544" r:id="rId48"/>
    <p:sldId id="4545" r:id="rId49"/>
    <p:sldId id="4547" r:id="rId50"/>
    <p:sldId id="4548" r:id="rId51"/>
    <p:sldId id="4549" r:id="rId52"/>
    <p:sldId id="4550" r:id="rId53"/>
    <p:sldId id="4502" r:id="rId54"/>
    <p:sldId id="4504" r:id="rId55"/>
    <p:sldId id="4505" r:id="rId56"/>
    <p:sldId id="4551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D6B"/>
    <a:srgbClr val="1D9BA1"/>
    <a:srgbClr val="C35855"/>
    <a:srgbClr val="D99694"/>
    <a:srgbClr val="3DD3DB"/>
    <a:srgbClr val="7DE2E7"/>
    <a:srgbClr val="FFCC66"/>
    <a:srgbClr val="BF4C49"/>
    <a:srgbClr val="FFFFFF"/>
    <a:srgbClr val="4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9020" autoAdjust="0"/>
  </p:normalViewPr>
  <p:slideViewPr>
    <p:cSldViewPr snapToGrid="0">
      <p:cViewPr varScale="1">
        <p:scale>
          <a:sx n="77" d="100"/>
          <a:sy n="77" d="100"/>
        </p:scale>
        <p:origin x="11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5084137586060042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Social Media</c:v>
                </c:pt>
                <c:pt idx="1">
                  <c:v>Τηλεόραση</c:v>
                </c:pt>
                <c:pt idx="2">
                  <c:v>Ειδησεογραφικά sites</c:v>
                </c:pt>
                <c:pt idx="3">
                  <c:v>Ραδιόφωνο</c:v>
                </c:pt>
                <c:pt idx="4">
                  <c:v>Εφημερίδες</c:v>
                </c:pt>
                <c:pt idx="5">
                  <c:v>Άλλο</c:v>
                </c:pt>
                <c:pt idx="6">
                  <c:v>ΔΑ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40.4</c:v>
                </c:pt>
                <c:pt idx="1">
                  <c:v>35</c:v>
                </c:pt>
                <c:pt idx="2">
                  <c:v>18</c:v>
                </c:pt>
                <c:pt idx="3">
                  <c:v>3.4</c:v>
                </c:pt>
                <c:pt idx="4">
                  <c:v>1.6</c:v>
                </c:pt>
                <c:pt idx="5">
                  <c:v>1.3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63923724360901"/>
          <c:y val="8.2710452106920199E-2"/>
          <c:w val="0.75863368712685242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Φύλλο1!$B$2:$B$10</c:f>
              <c:numCache>
                <c:formatCode>General</c:formatCode>
                <c:ptCount val="9"/>
                <c:pt idx="1">
                  <c:v>26.7</c:v>
                </c:pt>
                <c:pt idx="2">
                  <c:v>25.599999999999998</c:v>
                </c:pt>
                <c:pt idx="4">
                  <c:v>40</c:v>
                </c:pt>
                <c:pt idx="5">
                  <c:v>42.8</c:v>
                </c:pt>
                <c:pt idx="6">
                  <c:v>26.599999999999998</c:v>
                </c:pt>
                <c:pt idx="7">
                  <c:v>18.8</c:v>
                </c:pt>
                <c:pt idx="8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B-4D9F-A965-A2E0A939E3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Φύλλο1!$C$2:$C$10</c:f>
              <c:numCache>
                <c:formatCode>General</c:formatCode>
                <c:ptCount val="9"/>
                <c:pt idx="1">
                  <c:v>32.9</c:v>
                </c:pt>
                <c:pt idx="2">
                  <c:v>33.4</c:v>
                </c:pt>
                <c:pt idx="4">
                  <c:v>37.200000000000003</c:v>
                </c:pt>
                <c:pt idx="5">
                  <c:v>30.9</c:v>
                </c:pt>
                <c:pt idx="6">
                  <c:v>36.5</c:v>
                </c:pt>
                <c:pt idx="7">
                  <c:v>36.700000000000003</c:v>
                </c:pt>
                <c:pt idx="8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B-4D9F-A965-A2E0A939E3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Καθόλου 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Φύλλο1!$D$2:$D$10</c:f>
              <c:numCache>
                <c:formatCode>General</c:formatCode>
                <c:ptCount val="9"/>
                <c:pt idx="1">
                  <c:v>38.5</c:v>
                </c:pt>
                <c:pt idx="2">
                  <c:v>39.1</c:v>
                </c:pt>
                <c:pt idx="4">
                  <c:v>20</c:v>
                </c:pt>
                <c:pt idx="5">
                  <c:v>25.4</c:v>
                </c:pt>
                <c:pt idx="6">
                  <c:v>35.1</c:v>
                </c:pt>
                <c:pt idx="7">
                  <c:v>42.599999999999994</c:v>
                </c:pt>
                <c:pt idx="8">
                  <c:v>60.400000000000006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B-4D9F-A965-A2E0A939E3D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Δεν είμαι σίγουρος/η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Φύλλο1!$E$2:$E$10</c:f>
              <c:numCache>
                <c:formatCode>General</c:formatCode>
                <c:ptCount val="9"/>
                <c:pt idx="1">
                  <c:v>2</c:v>
                </c:pt>
                <c:pt idx="2">
                  <c:v>1.9</c:v>
                </c:pt>
                <c:pt idx="4">
                  <c:v>2.9</c:v>
                </c:pt>
                <c:pt idx="5">
                  <c:v>1</c:v>
                </c:pt>
                <c:pt idx="6">
                  <c:v>1.7</c:v>
                </c:pt>
                <c:pt idx="7">
                  <c:v>1.9</c:v>
                </c:pt>
                <c:pt idx="8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B-4D9F-A965-A2E0A939E3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36890396809857E-2"/>
          <c:y val="2.1306465748207434E-2"/>
          <c:w val="0.94591723600700028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2916947601876"/>
          <c:y val="6.691183840417296E-2"/>
          <c:w val="0.66216111921548204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1">
                  <c:v>24.6</c:v>
                </c:pt>
                <c:pt idx="2">
                  <c:v>26</c:v>
                </c:pt>
                <c:pt idx="4">
                  <c:v>39.900000000000006</c:v>
                </c:pt>
                <c:pt idx="5">
                  <c:v>36.700000000000003</c:v>
                </c:pt>
                <c:pt idx="6">
                  <c:v>25.3</c:v>
                </c:pt>
                <c:pt idx="7">
                  <c:v>20.100000000000001</c:v>
                </c:pt>
                <c:pt idx="8">
                  <c:v>12.899999999999999</c:v>
                </c:pt>
                <c:pt idx="10">
                  <c:v>28.299999999999997</c:v>
                </c:pt>
                <c:pt idx="11">
                  <c:v>24.3</c:v>
                </c:pt>
                <c:pt idx="1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Φύλλο1!$C$2:$C$14</c:f>
              <c:numCache>
                <c:formatCode>General</c:formatCode>
                <c:ptCount val="13"/>
                <c:pt idx="1">
                  <c:v>35.200000000000003</c:v>
                </c:pt>
                <c:pt idx="2">
                  <c:v>34.200000000000003</c:v>
                </c:pt>
                <c:pt idx="4">
                  <c:v>33.9</c:v>
                </c:pt>
                <c:pt idx="5">
                  <c:v>37.200000000000003</c:v>
                </c:pt>
                <c:pt idx="6">
                  <c:v>36.799999999999997</c:v>
                </c:pt>
                <c:pt idx="7">
                  <c:v>37.6</c:v>
                </c:pt>
                <c:pt idx="8">
                  <c:v>28.5</c:v>
                </c:pt>
                <c:pt idx="10">
                  <c:v>33.200000000000003</c:v>
                </c:pt>
                <c:pt idx="11">
                  <c:v>37.200000000000003</c:v>
                </c:pt>
                <c:pt idx="12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Καθόλου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Φύλλο1!$D$2:$D$14</c:f>
              <c:numCache>
                <c:formatCode>General</c:formatCode>
                <c:ptCount val="13"/>
                <c:pt idx="1">
                  <c:v>38.9</c:v>
                </c:pt>
                <c:pt idx="2">
                  <c:v>38.700000000000003</c:v>
                </c:pt>
                <c:pt idx="4">
                  <c:v>24.8</c:v>
                </c:pt>
                <c:pt idx="5">
                  <c:v>25.8</c:v>
                </c:pt>
                <c:pt idx="6">
                  <c:v>37.1</c:v>
                </c:pt>
                <c:pt idx="7">
                  <c:v>40.6</c:v>
                </c:pt>
                <c:pt idx="8">
                  <c:v>56.9</c:v>
                </c:pt>
                <c:pt idx="10">
                  <c:v>38.1</c:v>
                </c:pt>
                <c:pt idx="11">
                  <c:v>37.299999999999997</c:v>
                </c:pt>
                <c:pt idx="12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Φύλλο1!$E$2:$E$14</c:f>
              <c:numCache>
                <c:formatCode>General</c:formatCode>
                <c:ptCount val="13"/>
                <c:pt idx="1">
                  <c:v>1.4</c:v>
                </c:pt>
                <c:pt idx="2">
                  <c:v>1.1000000000000001</c:v>
                </c:pt>
                <c:pt idx="4">
                  <c:v>1.4</c:v>
                </c:pt>
                <c:pt idx="5">
                  <c:v>0.3</c:v>
                </c:pt>
                <c:pt idx="6">
                  <c:v>0.9</c:v>
                </c:pt>
                <c:pt idx="7">
                  <c:v>1.7</c:v>
                </c:pt>
                <c:pt idx="8">
                  <c:v>1.7</c:v>
                </c:pt>
                <c:pt idx="10">
                  <c:v>0.4</c:v>
                </c:pt>
                <c:pt idx="11">
                  <c:v>1.2</c:v>
                </c:pt>
                <c:pt idx="1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3387066771398"/>
          <c:y val="2.1306465748207434E-2"/>
          <c:w val="0.72844211199125009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A-4FC7-A237-57E10704DBB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A-4FC7-A237-57E10704DB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A-4FC7-A237-57E10704DBB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A-4FC7-A237-57E10704DBB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A-4FC7-A237-57E10704DB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A-4FC7-A237-57E10704D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Αρκετά 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Καθόλου</c:v>
                </c:pt>
                <c:pt idx="5">
                  <c:v>Δεν είμαι σίγουρος/η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6.5</c:v>
                </c:pt>
                <c:pt idx="1">
                  <c:v>18.899999999999999</c:v>
                </c:pt>
                <c:pt idx="2">
                  <c:v>34.700000000000003</c:v>
                </c:pt>
                <c:pt idx="3">
                  <c:v>25.5</c:v>
                </c:pt>
                <c:pt idx="4">
                  <c:v>13.2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A-4FC7-A237-57E1070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81-474D-BA5F-4F2DBE98D1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0A-4546-92ED-F85D49126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Εγκλήματα / βία</c:v>
                </c:pt>
                <c:pt idx="1">
                  <c:v>Θέματα υγείας / πανδημίες</c:v>
                </c:pt>
                <c:pt idx="2">
                  <c:v>Πολιτικές εξελίξεις</c:v>
                </c:pt>
                <c:pt idx="3">
                  <c:v>Πολεμικές συγκρούσεις</c:v>
                </c:pt>
                <c:pt idx="4">
                  <c:v>Οικονομική ανασφάλεια</c:v>
                </c:pt>
                <c:pt idx="5">
                  <c:v>Κοινωνικές αδικίες</c:v>
                </c:pt>
                <c:pt idx="6">
                  <c:v>Προσωπικές ιστορίες άλλων ανθρώπων</c:v>
                </c:pt>
                <c:pt idx="7">
                  <c:v>Κλιματική κρίση / φυσικές καταστροφές</c:v>
                </c:pt>
                <c:pt idx="8">
                  <c:v>Άλλο</c:v>
                </c:pt>
                <c:pt idx="9">
                  <c:v>Κανένα / Δεν κάνω doomscrolling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45.8</c:v>
                </c:pt>
                <c:pt idx="1">
                  <c:v>33.5</c:v>
                </c:pt>
                <c:pt idx="2">
                  <c:v>29.5</c:v>
                </c:pt>
                <c:pt idx="3">
                  <c:v>29</c:v>
                </c:pt>
                <c:pt idx="4">
                  <c:v>28.5</c:v>
                </c:pt>
                <c:pt idx="5">
                  <c:v>28.4</c:v>
                </c:pt>
                <c:pt idx="6">
                  <c:v>26</c:v>
                </c:pt>
                <c:pt idx="7">
                  <c:v>19</c:v>
                </c:pt>
                <c:pt idx="8">
                  <c:v>1.6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81-474D-BA5F-4F2DBE98D1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0A-4546-92ED-F85D49126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Λυπημένος/η</c:v>
                </c:pt>
                <c:pt idx="1">
                  <c:v>Αγχωμένος/η</c:v>
                </c:pt>
                <c:pt idx="2">
                  <c:v>Θυμωμένος/η</c:v>
                </c:pt>
                <c:pt idx="3">
                  <c:v>Κουρασμένος/η</c:v>
                </c:pt>
                <c:pt idx="4">
                  <c:v>Ενημερωμένος/η</c:v>
                </c:pt>
                <c:pt idx="5">
                  <c:v>Αβοήθητος/η</c:v>
                </c:pt>
                <c:pt idx="6">
                  <c:v>Αδιάφορος/η</c:v>
                </c:pt>
                <c:pt idx="7">
                  <c:v>Δεν παρατηρώ κάποια αλλαγή</c:v>
                </c:pt>
                <c:pt idx="8">
                  <c:v>Άλλο</c:v>
                </c:pt>
                <c:pt idx="9">
                  <c:v>ΔΑ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42.7</c:v>
                </c:pt>
                <c:pt idx="1">
                  <c:v>30.9</c:v>
                </c:pt>
                <c:pt idx="2">
                  <c:v>27.9</c:v>
                </c:pt>
                <c:pt idx="3">
                  <c:v>21.6</c:v>
                </c:pt>
                <c:pt idx="4">
                  <c:v>16.8</c:v>
                </c:pt>
                <c:pt idx="5">
                  <c:v>11.3</c:v>
                </c:pt>
                <c:pt idx="6">
                  <c:v>9.6999999999999993</c:v>
                </c:pt>
                <c:pt idx="7">
                  <c:v>9.6</c:v>
                </c:pt>
                <c:pt idx="8">
                  <c:v>0.4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91659673876"/>
          <c:y val="9.5245434055734435E-2"/>
          <c:w val="0.72565107022185493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Την διάθεσή σας</c:v>
                </c:pt>
                <c:pt idx="1">
                  <c:v>Τον ύπνο σας</c:v>
                </c:pt>
                <c:pt idx="2">
                  <c:v>Την παραγωγικότητα ή τη συγκέντρωσή σας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53.5</c:v>
                </c:pt>
                <c:pt idx="1">
                  <c:v>40.6</c:v>
                </c:pt>
                <c:pt idx="2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Λίγο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Την διάθεσή σας</c:v>
                </c:pt>
                <c:pt idx="1">
                  <c:v>Τον ύπνο σας</c:v>
                </c:pt>
                <c:pt idx="2">
                  <c:v>Την παραγωγικότητα ή τη συγκέντρωσή σας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31.7</c:v>
                </c:pt>
                <c:pt idx="1">
                  <c:v>31.1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Καθόλου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Την διάθεσή σας</c:v>
                </c:pt>
                <c:pt idx="1">
                  <c:v>Τον ύπνο σας</c:v>
                </c:pt>
                <c:pt idx="2">
                  <c:v>Την παραγωγικότητα ή τη συγκέντρωσή σας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12.8</c:v>
                </c:pt>
                <c:pt idx="1">
                  <c:v>26.5</c:v>
                </c:pt>
                <c:pt idx="2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Την διάθεσή σας</c:v>
                </c:pt>
                <c:pt idx="1">
                  <c:v>Τον ύπνο σας</c:v>
                </c:pt>
                <c:pt idx="2">
                  <c:v>Την παραγωγικότητα ή τη συγκέντρωσή σας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2</c:v>
                </c:pt>
                <c:pt idx="1">
                  <c:v>1.8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5E2-BCD4-F0786F152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3303563774905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91659673876"/>
          <c:y val="9.5245434055734435E-2"/>
          <c:w val="0.72565107022185493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&amp; συχνά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27.6</c:v>
                </c:pt>
                <c:pt idx="1">
                  <c:v>24.3</c:v>
                </c:pt>
                <c:pt idx="2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34</c:v>
                </c:pt>
                <c:pt idx="1">
                  <c:v>28.6</c:v>
                </c:pt>
                <c:pt idx="2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Ποτέ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37.299999999999997</c:v>
                </c:pt>
                <c:pt idx="1">
                  <c:v>46.3</c:v>
                </c:pt>
                <c:pt idx="2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5E2-BCD4-F0786F152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3303563774905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91659673876"/>
          <c:y val="9.5245434055734435E-2"/>
          <c:w val="0.72565107022185493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Διαφωνώ 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Χάνω την αίσθηση του χρόνου όταν διαβάζω αρνητικές ειδήσεις στα social media.</c:v>
                </c:pt>
                <c:pt idx="1">
                  <c:v>Πιάνω τον εαυτό μου να περιηγείται συνεχώς σε αρνητικές ειδήσεις.</c:v>
                </c:pt>
                <c:pt idx="2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49.8</c:v>
                </c:pt>
                <c:pt idx="1">
                  <c:v>56</c:v>
                </c:pt>
                <c:pt idx="2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συμφωνώ ούτε διαφωνώ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Χάνω την αίσθηση του χρόνου όταν διαβάζω αρνητικές ειδήσεις στα social media.</c:v>
                </c:pt>
                <c:pt idx="1">
                  <c:v>Πιάνω τον εαυτό μου να περιηγείται συνεχώς σε αρνητικές ειδήσεις.</c:v>
                </c:pt>
                <c:pt idx="2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26.1</c:v>
                </c:pt>
                <c:pt idx="1">
                  <c:v>22.3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Συμφωνώ 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Χάνω την αίσθηση του χρόνου όταν διαβάζω αρνητικές ειδήσεις στα social media.</c:v>
                </c:pt>
                <c:pt idx="1">
                  <c:v>Πιάνω τον εαυτό μου να περιηγείται συνεχώς σε αρνητικές ειδήσεις.</c:v>
                </c:pt>
                <c:pt idx="2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23.299999999999997</c:v>
                </c:pt>
                <c:pt idx="1">
                  <c:v>21.1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Χάνω την αίσθηση του χρόνου όταν διαβάζω αρνητικές ειδήσεις στα social media.</c:v>
                </c:pt>
                <c:pt idx="1">
                  <c:v>Πιάνω τον εαυτό μου να περιηγείται συνεχώς σε αρνητικές ειδήσεις.</c:v>
                </c:pt>
                <c:pt idx="2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0.8</c:v>
                </c:pt>
                <c:pt idx="1">
                  <c:v>0.6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5E2-BCD4-F0786F152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3303563774905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2916947601876"/>
          <c:y val="6.691183840417296E-2"/>
          <c:w val="0.66216111921548204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Διαφωνώ 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Φύλλο1!$B$2:$B$19</c:f>
              <c:numCache>
                <c:formatCode>General</c:formatCode>
                <c:ptCount val="18"/>
                <c:pt idx="1">
                  <c:v>55</c:v>
                </c:pt>
                <c:pt idx="2">
                  <c:v>57</c:v>
                </c:pt>
                <c:pt idx="4">
                  <c:v>43.099999999999994</c:v>
                </c:pt>
                <c:pt idx="5">
                  <c:v>41.8</c:v>
                </c:pt>
                <c:pt idx="6">
                  <c:v>53.699999999999996</c:v>
                </c:pt>
                <c:pt idx="7">
                  <c:v>60.5</c:v>
                </c:pt>
                <c:pt idx="8">
                  <c:v>72.3</c:v>
                </c:pt>
                <c:pt idx="10">
                  <c:v>54.5</c:v>
                </c:pt>
                <c:pt idx="11">
                  <c:v>55.7</c:v>
                </c:pt>
                <c:pt idx="12">
                  <c:v>57.7</c:v>
                </c:pt>
                <c:pt idx="14">
                  <c:v>52.5</c:v>
                </c:pt>
                <c:pt idx="15">
                  <c:v>55</c:v>
                </c:pt>
                <c:pt idx="16">
                  <c:v>58.4</c:v>
                </c:pt>
                <c:pt idx="17">
                  <c:v>58.900000000000006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συμφωνώ ούτε διαφωνώ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Φύλλο1!$C$2:$C$19</c:f>
              <c:numCache>
                <c:formatCode>General</c:formatCode>
                <c:ptCount val="18"/>
                <c:pt idx="1">
                  <c:v>22.6</c:v>
                </c:pt>
                <c:pt idx="2">
                  <c:v>22</c:v>
                </c:pt>
                <c:pt idx="4">
                  <c:v>27.3</c:v>
                </c:pt>
                <c:pt idx="5">
                  <c:v>25</c:v>
                </c:pt>
                <c:pt idx="6">
                  <c:v>24.5</c:v>
                </c:pt>
                <c:pt idx="7">
                  <c:v>20.9</c:v>
                </c:pt>
                <c:pt idx="8">
                  <c:v>16.5</c:v>
                </c:pt>
                <c:pt idx="10">
                  <c:v>19</c:v>
                </c:pt>
                <c:pt idx="11">
                  <c:v>23.6</c:v>
                </c:pt>
                <c:pt idx="12">
                  <c:v>21.4</c:v>
                </c:pt>
                <c:pt idx="14">
                  <c:v>24.9</c:v>
                </c:pt>
                <c:pt idx="15">
                  <c:v>20.7</c:v>
                </c:pt>
                <c:pt idx="16">
                  <c:v>22.4</c:v>
                </c:pt>
                <c:pt idx="1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Συμφωνώ 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Φύλλο1!$D$2:$D$19</c:f>
              <c:numCache>
                <c:formatCode>General</c:formatCode>
                <c:ptCount val="18"/>
                <c:pt idx="1">
                  <c:v>21.700000000000003</c:v>
                </c:pt>
                <c:pt idx="2">
                  <c:v>20.5</c:v>
                </c:pt>
                <c:pt idx="4">
                  <c:v>28.6</c:v>
                </c:pt>
                <c:pt idx="5">
                  <c:v>32.1</c:v>
                </c:pt>
                <c:pt idx="6">
                  <c:v>21.5</c:v>
                </c:pt>
                <c:pt idx="7">
                  <c:v>18.2</c:v>
                </c:pt>
                <c:pt idx="8">
                  <c:v>10.700000000000001</c:v>
                </c:pt>
                <c:pt idx="10">
                  <c:v>25.400000000000002</c:v>
                </c:pt>
                <c:pt idx="11">
                  <c:v>20.3</c:v>
                </c:pt>
                <c:pt idx="12">
                  <c:v>20.3</c:v>
                </c:pt>
                <c:pt idx="14">
                  <c:v>21.9</c:v>
                </c:pt>
                <c:pt idx="15">
                  <c:v>23.900000000000002</c:v>
                </c:pt>
                <c:pt idx="16">
                  <c:v>19.100000000000001</c:v>
                </c:pt>
                <c:pt idx="17">
                  <c:v>21.400000000000002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Φύλλο1!$E$2:$E$19</c:f>
              <c:numCache>
                <c:formatCode>General</c:formatCode>
                <c:ptCount val="18"/>
                <c:pt idx="1">
                  <c:v>0.7</c:v>
                </c:pt>
                <c:pt idx="2">
                  <c:v>0.5</c:v>
                </c:pt>
                <c:pt idx="4">
                  <c:v>1</c:v>
                </c:pt>
                <c:pt idx="5">
                  <c:v>1.2</c:v>
                </c:pt>
                <c:pt idx="6">
                  <c:v>0.4</c:v>
                </c:pt>
                <c:pt idx="7">
                  <c:v>0.2</c:v>
                </c:pt>
                <c:pt idx="8">
                  <c:v>0.6</c:v>
                </c:pt>
                <c:pt idx="10">
                  <c:v>1</c:v>
                </c:pt>
                <c:pt idx="11">
                  <c:v>0.4</c:v>
                </c:pt>
                <c:pt idx="12">
                  <c:v>0.7</c:v>
                </c:pt>
                <c:pt idx="14">
                  <c:v>0.7</c:v>
                </c:pt>
                <c:pt idx="15">
                  <c:v>0.5</c:v>
                </c:pt>
                <c:pt idx="16">
                  <c:v>0.1</c:v>
                </c:pt>
                <c:pt idx="1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3387066771398"/>
          <c:y val="2.1306465748207434E-2"/>
          <c:w val="0.72844211199125009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09253335896791"/>
          <c:y val="3.9134375027670851E-2"/>
          <c:w val="0.68121264276242421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A-4FC7-A237-57E10704DBB2}"/>
              </c:ext>
            </c:extLst>
          </c:dPt>
          <c:dPt>
            <c:idx val="1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A-4FC7-A237-57E10704DB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A-4FC7-A237-57E10704DBB2}"/>
              </c:ext>
            </c:extLst>
          </c:dPt>
          <c:dPt>
            <c:idx val="3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A-4FC7-A237-57E10704DBB2}"/>
              </c:ext>
            </c:extLst>
          </c:dPt>
          <c:dPt>
            <c:idx val="4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A-4FC7-A237-57E10704DBB2}"/>
              </c:ext>
            </c:extLst>
          </c:dPt>
          <c:dPt>
            <c:idx val="5"/>
            <c:invertIfNegative val="0"/>
            <c:bubble3D val="0"/>
            <c:spPr>
              <a:solidFill>
                <a:srgbClr val="C35855"/>
              </a:solidFill>
              <a:ln>
                <a:solidFill>
                  <a:srgbClr val="CB6D6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A-4FC7-A237-57E10704DBB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B1-4338-8259-41F9AB91A13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03C-451E-A79D-EB42C4113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Διαφωνώ απόλυτα</c:v>
                </c:pt>
                <c:pt idx="1">
                  <c:v>Διαφωνώ</c:v>
                </c:pt>
                <c:pt idx="2">
                  <c:v>Μάλλον διαφωνώ</c:v>
                </c:pt>
                <c:pt idx="3">
                  <c:v>Ούτε συμφωνώ ούτε διαφωνώ</c:v>
                </c:pt>
                <c:pt idx="4">
                  <c:v>Μάλλον συμφωνώ</c:v>
                </c:pt>
                <c:pt idx="5">
                  <c:v>Συμφωνώ</c:v>
                </c:pt>
                <c:pt idx="6">
                  <c:v>Συμφωνώ απόλυτα</c:v>
                </c:pt>
                <c:pt idx="7">
                  <c:v>ΔΑ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18.3</c:v>
                </c:pt>
                <c:pt idx="1">
                  <c:v>20.9</c:v>
                </c:pt>
                <c:pt idx="2">
                  <c:v>16.8</c:v>
                </c:pt>
                <c:pt idx="3">
                  <c:v>22.3</c:v>
                </c:pt>
                <c:pt idx="4">
                  <c:v>14</c:v>
                </c:pt>
                <c:pt idx="5">
                  <c:v>5.6</c:v>
                </c:pt>
                <c:pt idx="6">
                  <c:v>1.5</c:v>
                </c:pt>
                <c:pt idx="7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A-4FC7-A237-57E1070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8834956932894E-2"/>
          <c:y val="0.16734222524509185"/>
          <c:w val="0.8596157306483666"/>
          <c:h val="0.704353799409057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Social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2955057115542504E-2"/>
                  <c:y val="-3.4821836898505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71-4A8C-BD45-E9AB30B54CA0}"/>
                </c:ext>
              </c:extLst>
            </c:dLbl>
            <c:dLbl>
              <c:idx val="4"/>
              <c:layout>
                <c:manualLayout>
                  <c:x val="-4.7965851526685643E-2"/>
                  <c:y val="2.9818392812775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D3-465C-AD3F-67828E34C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17-24 ετών</c:v>
                </c:pt>
                <c:pt idx="1">
                  <c:v>25-34 ετών</c:v>
                </c:pt>
                <c:pt idx="2">
                  <c:v>35-44 ετών</c:v>
                </c:pt>
                <c:pt idx="3">
                  <c:v>45-54 ετών</c:v>
                </c:pt>
                <c:pt idx="4">
                  <c:v>55-70 ετών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77.599999999999994</c:v>
                </c:pt>
                <c:pt idx="1">
                  <c:v>58.2</c:v>
                </c:pt>
                <c:pt idx="2">
                  <c:v>39.4</c:v>
                </c:pt>
                <c:pt idx="3">
                  <c:v>26.3</c:v>
                </c:pt>
                <c:pt idx="4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71-4A8C-BD45-E9AB30B54CA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Τηλεόραση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0077024569233429E-2"/>
                  <c:y val="-2.2851423989009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3-465C-AD3F-67828E34C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17-24 ετών</c:v>
                </c:pt>
                <c:pt idx="1">
                  <c:v>25-34 ετών</c:v>
                </c:pt>
                <c:pt idx="2">
                  <c:v>35-44 ετών</c:v>
                </c:pt>
                <c:pt idx="3">
                  <c:v>45-54 ετών</c:v>
                </c:pt>
                <c:pt idx="4">
                  <c:v>55-70 ετών</c:v>
                </c:pt>
              </c:strCache>
            </c:strRef>
          </c:cat>
          <c:val>
            <c:numRef>
              <c:f>Φύλλο1!$C$2:$C$6</c:f>
              <c:numCache>
                <c:formatCode>General</c:formatCode>
                <c:ptCount val="5"/>
                <c:pt idx="0">
                  <c:v>11.2</c:v>
                </c:pt>
                <c:pt idx="1">
                  <c:v>27.1</c:v>
                </c:pt>
                <c:pt idx="2">
                  <c:v>33.4</c:v>
                </c:pt>
                <c:pt idx="3">
                  <c:v>45.4</c:v>
                </c:pt>
                <c:pt idx="4">
                  <c:v>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71-4A8C-BD45-E9AB30B54CA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Ειδησεογραφικά sites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58891305009151E-2"/>
                  <c:y val="2.763977766324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D3-465C-AD3F-67828E34CD2C}"/>
                </c:ext>
              </c:extLst>
            </c:dLbl>
            <c:dLbl>
              <c:idx val="4"/>
              <c:layout>
                <c:manualLayout>
                  <c:x val="-5.4299370654329146E-2"/>
                  <c:y val="-1.5453708810940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D3-465C-AD3F-67828E34C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17-24 ετών</c:v>
                </c:pt>
                <c:pt idx="1">
                  <c:v>25-34 ετών</c:v>
                </c:pt>
                <c:pt idx="2">
                  <c:v>35-44 ετών</c:v>
                </c:pt>
                <c:pt idx="3">
                  <c:v>45-54 ετών</c:v>
                </c:pt>
                <c:pt idx="4">
                  <c:v>55-70 ετών</c:v>
                </c:pt>
              </c:strCache>
            </c:strRef>
          </c:cat>
          <c:val>
            <c:numRef>
              <c:f>Φύλλο1!$D$2:$D$6</c:f>
              <c:numCache>
                <c:formatCode>General</c:formatCode>
                <c:ptCount val="5"/>
                <c:pt idx="0">
                  <c:v>6.8</c:v>
                </c:pt>
                <c:pt idx="1">
                  <c:v>8.6</c:v>
                </c:pt>
                <c:pt idx="2">
                  <c:v>19.8</c:v>
                </c:pt>
                <c:pt idx="3">
                  <c:v>21.4</c:v>
                </c:pt>
                <c:pt idx="4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71-4A8C-BD45-E9AB30B54C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4421888"/>
        <c:axId val="2014422976"/>
      </c:lineChart>
      <c:catAx>
        <c:axId val="20144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2976"/>
        <c:crosses val="autoZero"/>
        <c:auto val="1"/>
        <c:lblAlgn val="ctr"/>
        <c:lblOffset val="100"/>
        <c:noMultiLvlLbl val="0"/>
      </c:catAx>
      <c:valAx>
        <c:axId val="20144229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536076871966335"/>
          <c:y val="7.6792932215793169E-2"/>
          <c:w val="0.75337417859047806"/>
          <c:h val="7.027216760236966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2916947601876"/>
          <c:y val="6.691183840417296E-2"/>
          <c:w val="0.66216111921548204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Σίγουρα &amp; Μάλλον ναι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ΕΚΠΑΙΔΕΥΣΗ</c:v>
                </c:pt>
                <c:pt idx="10">
                  <c:v>Έως απόφοιτος Λυκείου</c:v>
                </c:pt>
                <c:pt idx="11">
                  <c:v>Τεχν. εκπαίδευση – ΙΕΚ</c:v>
                </c:pt>
                <c:pt idx="12">
                  <c:v>Απόφοιτος ΤΕΙ/ ΑΕΙ</c:v>
                </c:pt>
                <c:pt idx="13">
                  <c:v>Μεταπ. / διδακτ.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1">
                  <c:v>64.599999999999994</c:v>
                </c:pt>
                <c:pt idx="2">
                  <c:v>74</c:v>
                </c:pt>
                <c:pt idx="4">
                  <c:v>68.099999999999994</c:v>
                </c:pt>
                <c:pt idx="5">
                  <c:v>67.900000000000006</c:v>
                </c:pt>
                <c:pt idx="6">
                  <c:v>72</c:v>
                </c:pt>
                <c:pt idx="7">
                  <c:v>70.300000000000011</c:v>
                </c:pt>
                <c:pt idx="8">
                  <c:v>67.800000000000011</c:v>
                </c:pt>
                <c:pt idx="10">
                  <c:v>63.3</c:v>
                </c:pt>
                <c:pt idx="11">
                  <c:v>67.599999999999994</c:v>
                </c:pt>
                <c:pt idx="12">
                  <c:v>72.099999999999994</c:v>
                </c:pt>
                <c:pt idx="13">
                  <c:v>77.900000000000006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ναι ούτε όχι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ΕΚΠΑΙΔΕΥΣΗ</c:v>
                </c:pt>
                <c:pt idx="10">
                  <c:v>Έως απόφοιτος Λυκείου</c:v>
                </c:pt>
                <c:pt idx="11">
                  <c:v>Τεχν. εκπαίδευση – ΙΕΚ</c:v>
                </c:pt>
                <c:pt idx="12">
                  <c:v>Απόφοιτος ΤΕΙ/ ΑΕΙ</c:v>
                </c:pt>
                <c:pt idx="13">
                  <c:v>Μεταπ. / διδακτ.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1">
                  <c:v>21.5</c:v>
                </c:pt>
                <c:pt idx="2">
                  <c:v>15.6</c:v>
                </c:pt>
                <c:pt idx="4">
                  <c:v>17</c:v>
                </c:pt>
                <c:pt idx="5">
                  <c:v>17</c:v>
                </c:pt>
                <c:pt idx="6">
                  <c:v>15.7</c:v>
                </c:pt>
                <c:pt idx="7">
                  <c:v>19.3</c:v>
                </c:pt>
                <c:pt idx="8">
                  <c:v>22.3</c:v>
                </c:pt>
                <c:pt idx="10">
                  <c:v>21.8</c:v>
                </c:pt>
                <c:pt idx="11">
                  <c:v>19.8</c:v>
                </c:pt>
                <c:pt idx="12">
                  <c:v>17.8</c:v>
                </c:pt>
                <c:pt idx="13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Σίγουρα &amp; Μάλλον όχι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ΕΚΠΑΙΔΕΥΣΗ</c:v>
                </c:pt>
                <c:pt idx="10">
                  <c:v>Έως απόφοιτος Λυκείου</c:v>
                </c:pt>
                <c:pt idx="11">
                  <c:v>Τεχν. εκπαίδευση – ΙΕΚ</c:v>
                </c:pt>
                <c:pt idx="12">
                  <c:v>Απόφοιτος ΤΕΙ/ ΑΕΙ</c:v>
                </c:pt>
                <c:pt idx="13">
                  <c:v>Μεταπ. / διδακτ.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1">
                  <c:v>11.4</c:v>
                </c:pt>
                <c:pt idx="2">
                  <c:v>8.5</c:v>
                </c:pt>
                <c:pt idx="4">
                  <c:v>12.600000000000001</c:v>
                </c:pt>
                <c:pt idx="5">
                  <c:v>14.100000000000001</c:v>
                </c:pt>
                <c:pt idx="6">
                  <c:v>10</c:v>
                </c:pt>
                <c:pt idx="7">
                  <c:v>9.1</c:v>
                </c:pt>
                <c:pt idx="8">
                  <c:v>6.1</c:v>
                </c:pt>
                <c:pt idx="10">
                  <c:v>12.100000000000001</c:v>
                </c:pt>
                <c:pt idx="11">
                  <c:v>10.3</c:v>
                </c:pt>
                <c:pt idx="12">
                  <c:v>8.3000000000000007</c:v>
                </c:pt>
                <c:pt idx="13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ΕΚΠΑΙΔΕΥΣΗ</c:v>
                </c:pt>
                <c:pt idx="10">
                  <c:v>Έως απόφοιτος Λυκείου</c:v>
                </c:pt>
                <c:pt idx="11">
                  <c:v>Τεχν. εκπαίδευση – ΙΕΚ</c:v>
                </c:pt>
                <c:pt idx="12">
                  <c:v>Απόφοιτος ΤΕΙ/ ΑΕΙ</c:v>
                </c:pt>
                <c:pt idx="13">
                  <c:v>Μεταπ. / διδακτ.</c:v>
                </c:pt>
              </c:strCache>
            </c:strRef>
          </c:cat>
          <c:val>
            <c:numRef>
              <c:f>Φύλλο1!$E$2:$E$15</c:f>
              <c:numCache>
                <c:formatCode>General</c:formatCode>
                <c:ptCount val="14"/>
                <c:pt idx="1">
                  <c:v>2.4</c:v>
                </c:pt>
                <c:pt idx="2">
                  <c:v>1.9</c:v>
                </c:pt>
                <c:pt idx="4">
                  <c:v>2.2999999999999998</c:v>
                </c:pt>
                <c:pt idx="5">
                  <c:v>1</c:v>
                </c:pt>
                <c:pt idx="6">
                  <c:v>2.2999999999999998</c:v>
                </c:pt>
                <c:pt idx="7">
                  <c:v>1.2</c:v>
                </c:pt>
                <c:pt idx="8">
                  <c:v>3.8</c:v>
                </c:pt>
                <c:pt idx="10">
                  <c:v>2.8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2320105417166"/>
          <c:y val="2.1306465748207434E-2"/>
          <c:w val="0.78845278160479226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A-4FC7-A237-57E10704DBB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A-4FC7-A237-57E10704DB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A-4FC7-A237-57E10704DBB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A-4FC7-A237-57E10704DBB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A-4FC7-A237-57E10704DB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A-4FC7-A237-57E10704D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Σίγουρα ναι</c:v>
                </c:pt>
                <c:pt idx="1">
                  <c:v>Μάλλον ναι</c:v>
                </c:pt>
                <c:pt idx="2">
                  <c:v>Ούτε ναι ούτε όχι</c:v>
                </c:pt>
                <c:pt idx="3">
                  <c:v>Μάλλον όχι</c:v>
                </c:pt>
                <c:pt idx="4">
                  <c:v>Σίγουρα όχι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29.1</c:v>
                </c:pt>
                <c:pt idx="1">
                  <c:v>40.299999999999997</c:v>
                </c:pt>
                <c:pt idx="2">
                  <c:v>18.5</c:v>
                </c:pt>
                <c:pt idx="3">
                  <c:v>7</c:v>
                </c:pt>
                <c:pt idx="4">
                  <c:v>3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A-4FC7-A237-57E1070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37127153954555"/>
          <c:y val="0.13061035160223561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1D9B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F-4C6E-A4D9-13188681A8AB}"/>
              </c:ext>
            </c:extLst>
          </c:dPt>
          <c:dPt>
            <c:idx val="1"/>
            <c:bubble3D val="0"/>
            <c:spPr>
              <a:solidFill>
                <a:srgbClr val="7DE2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F-4C6E-A4D9-13188681A8AB}"/>
              </c:ext>
            </c:extLst>
          </c:dPt>
          <c:dPt>
            <c:idx val="2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F-4C6E-A4D9-13188681A8AB}"/>
              </c:ext>
            </c:extLst>
          </c:dPt>
          <c:dPt>
            <c:idx val="3"/>
            <c:bubble3D val="0"/>
            <c:spPr>
              <a:solidFill>
                <a:srgbClr val="C358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F-4C6E-A4D9-13188681A8AB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F-4C6E-A4D9-13188681A8AB}"/>
              </c:ext>
            </c:extLst>
          </c:dPt>
          <c:dLbls>
            <c:dLbl>
              <c:idx val="0"/>
              <c:layout>
                <c:manualLayout>
                  <c:x val="0.12055247301739143"/>
                  <c:y val="7.99235695746601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F-4C6E-A4D9-13188681A8AB}"/>
                </c:ext>
              </c:extLst>
            </c:dLbl>
            <c:dLbl>
              <c:idx val="1"/>
              <c:layout>
                <c:manualLayout>
                  <c:x val="-0.126372128489631"/>
                  <c:y val="7.7710603647803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F-4C6E-A4D9-13188681A8AB}"/>
                </c:ext>
              </c:extLst>
            </c:dLbl>
            <c:dLbl>
              <c:idx val="2"/>
              <c:layout>
                <c:manualLayout>
                  <c:x val="-0.10895671321800175"/>
                  <c:y val="-0.10866975761614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2424785982"/>
                      <c:h val="0.17413992562005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5F-4C6E-A4D9-13188681A8AB}"/>
                </c:ext>
              </c:extLst>
            </c:dLbl>
            <c:dLbl>
              <c:idx val="3"/>
              <c:layout>
                <c:manualLayout>
                  <c:x val="-4.9535225235825632E-2"/>
                  <c:y val="-0.155873732320375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F-4C6E-A4D9-13188681A8AB}"/>
                </c:ext>
              </c:extLst>
            </c:dLbl>
            <c:dLbl>
              <c:idx val="4"/>
              <c:layout>
                <c:manualLayout>
                  <c:x val="-1.603229202570794E-4"/>
                  <c:y val="-0.165082712679498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5F-4C6E-A4D9-13188681A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Διαφωνώ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56.9</c:v>
                </c:pt>
                <c:pt idx="1">
                  <c:v>24.5</c:v>
                </c:pt>
                <c:pt idx="2">
                  <c:v>10.9</c:v>
                </c:pt>
                <c:pt idx="3">
                  <c:v>5.8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5F-4C6E-A4D9-13188681A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2916947601876"/>
          <c:y val="6.691183840417296E-2"/>
          <c:w val="0.66216111921548204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μεγάλο &amp; Μεγάλο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Φύλλο1!$B$2:$B$19</c:f>
              <c:numCache>
                <c:formatCode>General</c:formatCode>
                <c:ptCount val="18"/>
                <c:pt idx="1">
                  <c:v>57</c:v>
                </c:pt>
                <c:pt idx="2">
                  <c:v>66.900000000000006</c:v>
                </c:pt>
                <c:pt idx="4">
                  <c:v>54.5</c:v>
                </c:pt>
                <c:pt idx="5">
                  <c:v>62.599999999999994</c:v>
                </c:pt>
                <c:pt idx="6">
                  <c:v>64.400000000000006</c:v>
                </c:pt>
                <c:pt idx="7">
                  <c:v>65.099999999999994</c:v>
                </c:pt>
                <c:pt idx="8">
                  <c:v>61.1</c:v>
                </c:pt>
                <c:pt idx="10">
                  <c:v>58.099999999999994</c:v>
                </c:pt>
                <c:pt idx="11">
                  <c:v>62.8</c:v>
                </c:pt>
                <c:pt idx="12">
                  <c:v>62.5</c:v>
                </c:pt>
                <c:pt idx="14">
                  <c:v>58.7</c:v>
                </c:pt>
                <c:pt idx="15">
                  <c:v>63.8</c:v>
                </c:pt>
                <c:pt idx="16">
                  <c:v>64.099999999999994</c:v>
                </c:pt>
                <c:pt idx="17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Μέτριο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Φύλλο1!$C$2:$C$19</c:f>
              <c:numCache>
                <c:formatCode>General</c:formatCode>
                <c:ptCount val="18"/>
                <c:pt idx="1">
                  <c:v>31.8</c:v>
                </c:pt>
                <c:pt idx="2">
                  <c:v>25.5</c:v>
                </c:pt>
                <c:pt idx="4">
                  <c:v>33.6</c:v>
                </c:pt>
                <c:pt idx="5">
                  <c:v>28.6</c:v>
                </c:pt>
                <c:pt idx="6">
                  <c:v>26.8</c:v>
                </c:pt>
                <c:pt idx="7">
                  <c:v>26.6</c:v>
                </c:pt>
                <c:pt idx="8">
                  <c:v>29.2</c:v>
                </c:pt>
                <c:pt idx="10">
                  <c:v>32.5</c:v>
                </c:pt>
                <c:pt idx="11">
                  <c:v>29.2</c:v>
                </c:pt>
                <c:pt idx="12">
                  <c:v>25.2</c:v>
                </c:pt>
                <c:pt idx="14">
                  <c:v>29.5</c:v>
                </c:pt>
                <c:pt idx="15">
                  <c:v>30.7</c:v>
                </c:pt>
                <c:pt idx="16">
                  <c:v>27.1</c:v>
                </c:pt>
                <c:pt idx="17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Πολύ μικρό &amp; μικρό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Φύλλο1!$D$2:$D$19</c:f>
              <c:numCache>
                <c:formatCode>General</c:formatCode>
                <c:ptCount val="18"/>
                <c:pt idx="1">
                  <c:v>8.1999999999999993</c:v>
                </c:pt>
                <c:pt idx="2">
                  <c:v>5.3999999999999995</c:v>
                </c:pt>
                <c:pt idx="4">
                  <c:v>9.5</c:v>
                </c:pt>
                <c:pt idx="5">
                  <c:v>7.9</c:v>
                </c:pt>
                <c:pt idx="6">
                  <c:v>6.8999999999999995</c:v>
                </c:pt>
                <c:pt idx="7">
                  <c:v>6.5</c:v>
                </c:pt>
                <c:pt idx="8">
                  <c:v>4.4000000000000004</c:v>
                </c:pt>
                <c:pt idx="10">
                  <c:v>7.3</c:v>
                </c:pt>
                <c:pt idx="11">
                  <c:v>5.5</c:v>
                </c:pt>
                <c:pt idx="12">
                  <c:v>9.3000000000000007</c:v>
                </c:pt>
                <c:pt idx="14">
                  <c:v>8.8000000000000007</c:v>
                </c:pt>
                <c:pt idx="15">
                  <c:v>4.8000000000000007</c:v>
                </c:pt>
                <c:pt idx="16">
                  <c:v>6</c:v>
                </c:pt>
                <c:pt idx="1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Φύλλο1!$A$2:$A$19</c:f>
              <c:strCache>
                <c:ptCount val="18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ΟΙΚΟΝΟΜ.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  <c:pt idx="13">
                  <c:v>ΕΚΠΑΙΔΕΥΣΗ</c:v>
                </c:pt>
                <c:pt idx="14">
                  <c:v>Έως απόφοιτος Λυκείου</c:v>
                </c:pt>
                <c:pt idx="15">
                  <c:v>Τεχν. εκπαίδευση – ΙΕΚ</c:v>
                </c:pt>
                <c:pt idx="16">
                  <c:v>Απόφοιτος ΤΕΙ/ ΑΕΙ</c:v>
                </c:pt>
                <c:pt idx="17">
                  <c:v>Μεταπ. / διδακτ.</c:v>
                </c:pt>
              </c:strCache>
            </c:strRef>
          </c:cat>
          <c:val>
            <c:numRef>
              <c:f>Φύλλο1!$E$2:$E$19</c:f>
              <c:numCache>
                <c:formatCode>General</c:formatCode>
                <c:ptCount val="18"/>
                <c:pt idx="1">
                  <c:v>3</c:v>
                </c:pt>
                <c:pt idx="2">
                  <c:v>2.2999999999999998</c:v>
                </c:pt>
                <c:pt idx="4">
                  <c:v>2.5</c:v>
                </c:pt>
                <c:pt idx="5">
                  <c:v>1</c:v>
                </c:pt>
                <c:pt idx="6">
                  <c:v>1.9</c:v>
                </c:pt>
                <c:pt idx="7">
                  <c:v>1.9</c:v>
                </c:pt>
                <c:pt idx="8">
                  <c:v>5.3</c:v>
                </c:pt>
                <c:pt idx="10">
                  <c:v>2.1</c:v>
                </c:pt>
                <c:pt idx="11">
                  <c:v>2.5</c:v>
                </c:pt>
                <c:pt idx="12">
                  <c:v>3.1</c:v>
                </c:pt>
                <c:pt idx="14">
                  <c:v>3.1</c:v>
                </c:pt>
                <c:pt idx="15">
                  <c:v>0.8</c:v>
                </c:pt>
                <c:pt idx="16">
                  <c:v>2.8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3387066771398"/>
          <c:y val="2.1306465748207434E-2"/>
          <c:w val="0.72844211199125009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C-42D5-9D4C-6218007637C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C-42D5-9D4C-6218007637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C-42D5-9D4C-6218007637C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C-42D5-9D4C-6218007637C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C-42D5-9D4C-6218007637C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C-42D5-9D4C-621800763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μεγάλο</c:v>
                </c:pt>
                <c:pt idx="1">
                  <c:v>Μεγάλο</c:v>
                </c:pt>
                <c:pt idx="2">
                  <c:v>Μέτριο</c:v>
                </c:pt>
                <c:pt idx="3">
                  <c:v>Μικρό</c:v>
                </c:pt>
                <c:pt idx="4">
                  <c:v>Πολύ μικρό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23.4</c:v>
                </c:pt>
                <c:pt idx="1">
                  <c:v>38.6</c:v>
                </c:pt>
                <c:pt idx="2">
                  <c:v>28.6</c:v>
                </c:pt>
                <c:pt idx="3">
                  <c:v>5.0999999999999996</c:v>
                </c:pt>
                <c:pt idx="4">
                  <c:v>1.7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C-42D5-9D4C-621800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Παιδιά</c:v>
                </c:pt>
                <c:pt idx="1">
                  <c:v>Έφηβοι</c:v>
                </c:pt>
                <c:pt idx="2">
                  <c:v>Νέοι 18-24</c:v>
                </c:pt>
                <c:pt idx="3">
                  <c:v>Ενήλικες 25-44</c:v>
                </c:pt>
                <c:pt idx="4">
                  <c:v>Μεγαλύτερες ηλικίες</c:v>
                </c:pt>
                <c:pt idx="5">
                  <c:v>Όλες οι ομάδες περίπου το ίδιο</c:v>
                </c:pt>
                <c:pt idx="6">
                  <c:v>Δεν γνωρίζω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20.8</c:v>
                </c:pt>
                <c:pt idx="1">
                  <c:v>43.1</c:v>
                </c:pt>
                <c:pt idx="2">
                  <c:v>14.8</c:v>
                </c:pt>
                <c:pt idx="3">
                  <c:v>5.9</c:v>
                </c:pt>
                <c:pt idx="4">
                  <c:v>3</c:v>
                </c:pt>
                <c:pt idx="5">
                  <c:v>10.199999999999999</c:v>
                </c:pt>
                <c:pt idx="6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96823473988826"/>
          <c:y val="9.5245434055734435E-2"/>
          <c:w val="0.66582197657985065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Συμφωνώ &amp; Μάλλον συμφωνώ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Ρύθμιση αλγορίθμων — νομική υποχρέωση των πλατφορμών να περιορίζουν την ποσότητα αρνητικού περιεχομένου που προτείνουν οι αλγόριθμοί τους στους χρήστες</c:v>
                </c:pt>
                <c:pt idx="1">
                  <c:v>Κανόνες σχεδιασμού εφαρμογών — απαγόρευση λειτουργιών που έχουν σχεδιαστεί ώστε να ενθαρρύνουν την ατελείωτη κύλιση περιεχομένου (π.χ. αυτόματη αναπαραγωγή, ατελείωτες ροές περιεχομένου)</c:v>
                </c:pt>
                <c:pt idx="2">
                  <c:v>Ειδοποιήσεις χρήσης — υποχρέωση των εφαρμογών να ειδοποιούν τους χρήστες μετά από παρατεταμένες περιόδους συνεχούς κύλισης</c:v>
                </c:pt>
                <c:pt idx="3">
                  <c:v>Εκπαίδευση στα σχολεία — ένταξη της ψηφιακής ευημερίας και της υγιούς χρήσης των μέσων κοινωνικής δικτύωσης ως υποχρεωτικού μέρους του σχολικού προγράμματος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88</c:v>
                </c:pt>
                <c:pt idx="1">
                  <c:v>84.9</c:v>
                </c:pt>
                <c:pt idx="2">
                  <c:v>84.8</c:v>
                </c:pt>
                <c:pt idx="3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Διαφωνώ &amp; Μάλλον διαφωνώ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Ρύθμιση αλγορίθμων — νομική υποχρέωση των πλατφορμών να περιορίζουν την ποσότητα αρνητικού περιεχομένου που προτείνουν οι αλγόριθμοί τους στους χρήστες</c:v>
                </c:pt>
                <c:pt idx="1">
                  <c:v>Κανόνες σχεδιασμού εφαρμογών — απαγόρευση λειτουργιών που έχουν σχεδιαστεί ώστε να ενθαρρύνουν την ατελείωτη κύλιση περιεχομένου (π.χ. αυτόματη αναπαραγωγή, ατελείωτες ροές περιεχομένου)</c:v>
                </c:pt>
                <c:pt idx="2">
                  <c:v>Ειδοποιήσεις χρήσης — υποχρέωση των εφαρμογών να ειδοποιούν τους χρήστες μετά από παρατεταμένες περιόδους συνεχούς κύλισης</c:v>
                </c:pt>
                <c:pt idx="3">
                  <c:v>Εκπαίδευση στα σχολεία — ένταξη της ψηφιακής ευημερίας και της υγιούς χρήσης των μέσων κοινωνικής δικτύωσης ως υποχρεωτικού μέρους του σχολικού προγράμματος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11.4</c:v>
                </c:pt>
                <c:pt idx="3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έχω άποψη/ δεν είμαι εξοικειωμένος/η με αυτό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Ρύθμιση αλγορίθμων — νομική υποχρέωση των πλατφορμών να περιορίζουν την ποσότητα αρνητικού περιεχομένου που προτείνουν οι αλγόριθμοί τους στους χρήστες</c:v>
                </c:pt>
                <c:pt idx="1">
                  <c:v>Κανόνες σχεδιασμού εφαρμογών — απαγόρευση λειτουργιών που έχουν σχεδιαστεί ώστε να ενθαρρύνουν την ατελείωτη κύλιση περιεχομένου (π.χ. αυτόματη αναπαραγωγή, ατελείωτες ροές περιεχομένου)</c:v>
                </c:pt>
                <c:pt idx="2">
                  <c:v>Ειδοποιήσεις χρήσης — υποχρέωση των εφαρμογών να ειδοποιούν τους χρήστες μετά από παρατεταμένες περιόδους συνεχούς κύλισης</c:v>
                </c:pt>
                <c:pt idx="3">
                  <c:v>Εκπαίδευση στα σχολεία — ένταξη της ψηφιακής ευημερίας και της υγιούς χρήσης των μέσων κοινωνικής δικτύωσης ως υποχρεωτικού μέρους του σχολικού προγράμματος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3.9</c:v>
                </c:pt>
                <c:pt idx="1">
                  <c:v>4.2</c:v>
                </c:pt>
                <c:pt idx="2">
                  <c:v>3.8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565398916481591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1096978262331"/>
          <c:y val="9.5245434055734435E-2"/>
          <c:w val="0.68077924153711555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Συμφωνώ &amp; Μάλλον συμφωνώ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Εργαλεία γονικού ελέγχου — παροχή δωρεάν, κρατικά υποστηριζόμενων εργαλείων στους γονείς για την παρακολούθηση και τον περιορισμό της χρήσης των μέσων κοινωνικής δικτύωσης από τα παιδιά τους</c:v>
                </c:pt>
                <c:pt idx="1">
                  <c:v>Επαλήθευση ηλικίας — υποχρέωση των πλατφορμών να επαληθεύουν την ηλικία των χρηστών και να λαμβάνουν γονική συναίνεση για άτομα κάτω των 16 ετών</c:v>
                </c:pt>
                <c:pt idx="2">
                  <c:v>Εκστρατείες ενημέρωσης του κοινού — κρατικά χρηματοδοτούμενες εθνικές καμπάνιες ενημέρωσης σχετικά με τους κινδύνους του doomscrolling</c:v>
                </c:pt>
                <c:pt idx="3">
                  <c:v>Υποστήριξη ψυχικής υγείας — δημόσια χρηματοδοτούμενη πρόσβαση σε επαγγελματίες που ειδικεύονται στην προβληματική χρήση των μέσων κοινωνικής δικτύωσης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88</c:v>
                </c:pt>
                <c:pt idx="1">
                  <c:v>85.4</c:v>
                </c:pt>
                <c:pt idx="2">
                  <c:v>86.6</c:v>
                </c:pt>
                <c:pt idx="3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Διαφωνώ &amp; Μάλλον διαφωνώ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Εργαλεία γονικού ελέγχου — παροχή δωρεάν, κρατικά υποστηριζόμενων εργαλείων στους γονείς για την παρακολούθηση και τον περιορισμό της χρήσης των μέσων κοινωνικής δικτύωσης από τα παιδιά τους</c:v>
                </c:pt>
                <c:pt idx="1">
                  <c:v>Επαλήθευση ηλικίας — υποχρέωση των πλατφορμών να επαληθεύουν την ηλικία των χρηστών και να λαμβάνουν γονική συναίνεση για άτομα κάτω των 16 ετών</c:v>
                </c:pt>
                <c:pt idx="2">
                  <c:v>Εκστρατείες ενημέρωσης του κοινού — κρατικά χρηματοδοτούμενες εθνικές καμπάνιες ενημέρωσης σχετικά με τους κινδύνους του doomscrolling</c:v>
                </c:pt>
                <c:pt idx="3">
                  <c:v>Υποστήριξη ψυχικής υγείας — δημόσια χρηματοδοτούμενη πρόσβαση σε επαγγελματίες που ειδικεύονται στην προβληματική χρήση των μέσων κοινωνικής δικτύωσης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11.899999999999999</c:v>
                </c:pt>
                <c:pt idx="2">
                  <c:v>10.5</c:v>
                </c:pt>
                <c:pt idx="3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έχω άποψη/ δεν είμαι εξοικειωμένος/η με αυτό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Εργαλεία γονικού ελέγχου — παροχή δωρεάν, κρατικά υποστηριζόμενων εργαλείων στους γονείς για την παρακολούθηση και τον περιορισμό της χρήσης των μέσων κοινωνικής δικτύωσης από τα παιδιά τους</c:v>
                </c:pt>
                <c:pt idx="1">
                  <c:v>Επαλήθευση ηλικίας — υποχρέωση των πλατφορμών να επαληθεύουν την ηλικία των χρηστών και να λαμβάνουν γονική συναίνεση για άτομα κάτω των 16 ετών</c:v>
                </c:pt>
                <c:pt idx="2">
                  <c:v>Εκστρατείες ενημέρωσης του κοινού — κρατικά χρηματοδοτούμενες εθνικές καμπάνιες ενημέρωσης σχετικά με τους κινδύνους του doomscrolling</c:v>
                </c:pt>
                <c:pt idx="3">
                  <c:v>Υποστήριξη ψυχικής υγείας — δημόσια χρηματοδοτούμενη πρόσβαση σε επαγγελματίες που ειδικεύονται στην προβληματική χρήση των μέσων κοινωνικής δικτύωσης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565398916481591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316751195241"/>
          <c:y val="0.12517084131235254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rgbClr val="CB6D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1452332214883118"/>
                  <c:y val="-0.12286782975103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4820344538938232"/>
                  <c:y val="8.756540796969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5991258737159511"/>
                  <c:y val="-0.162045153075100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Ναι, και γνωρίζω τι σημαίνει</c:v>
                </c:pt>
                <c:pt idx="1">
                  <c:v>Ναι, αλλά δεν είμαι σίγουρος/η τι σημαίνει</c:v>
                </c:pt>
                <c:pt idx="2">
                  <c:v>Όχι, δεν τον έχω ξανακούσει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21.3</c:v>
                </c:pt>
                <c:pt idx="1">
                  <c:v>23.4</c:v>
                </c:pt>
                <c:pt idx="2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30324935947196"/>
          <c:y val="6.691183840417296E-2"/>
          <c:w val="0.71748696588645577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Ναι, και γνωρίζω τι σημαίνει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ετών</c:v>
                </c:pt>
                <c:pt idx="5">
                  <c:v>35-44 ετών</c:v>
                </c:pt>
                <c:pt idx="6">
                  <c:v>45 ετών &amp; άνω</c:v>
                </c:pt>
                <c:pt idx="7">
                  <c:v>ΗΛΙΚΙΑ ΠΑΙΔΙΟΥ</c:v>
                </c:pt>
                <c:pt idx="8">
                  <c:v>2-5 ετών</c:v>
                </c:pt>
                <c:pt idx="9">
                  <c:v>6-12 ετών</c:v>
                </c:pt>
                <c:pt idx="10">
                  <c:v>13-17 ετών</c:v>
                </c:pt>
              </c:strCache>
            </c:strRef>
          </c:cat>
          <c:val>
            <c:numRef>
              <c:f>Φύλλο1!$B$2:$B$12</c:f>
              <c:numCache>
                <c:formatCode>General</c:formatCode>
                <c:ptCount val="11"/>
                <c:pt idx="1">
                  <c:v>22.7</c:v>
                </c:pt>
                <c:pt idx="2">
                  <c:v>20</c:v>
                </c:pt>
                <c:pt idx="4">
                  <c:v>42.5</c:v>
                </c:pt>
                <c:pt idx="5">
                  <c:v>18.2</c:v>
                </c:pt>
                <c:pt idx="6">
                  <c:v>14.5</c:v>
                </c:pt>
                <c:pt idx="8">
                  <c:v>26.3</c:v>
                </c:pt>
                <c:pt idx="9">
                  <c:v>19.399999999999999</c:v>
                </c:pt>
                <c:pt idx="10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C-46FF-838D-4FA1F1913F0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Ναι, αλλά δεν είμαι σίγουρος/η τι σημαίνει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ετών</c:v>
                </c:pt>
                <c:pt idx="5">
                  <c:v>35-44 ετών</c:v>
                </c:pt>
                <c:pt idx="6">
                  <c:v>45 ετών &amp; άνω</c:v>
                </c:pt>
                <c:pt idx="7">
                  <c:v>ΗΛΙΚΙΑ ΠΑΙΔΙΟΥ</c:v>
                </c:pt>
                <c:pt idx="8">
                  <c:v>2-5 ετών</c:v>
                </c:pt>
                <c:pt idx="9">
                  <c:v>6-12 ετών</c:v>
                </c:pt>
                <c:pt idx="10">
                  <c:v>13-17 ετών</c:v>
                </c:pt>
              </c:strCache>
            </c:strRef>
          </c:cat>
          <c:val>
            <c:numRef>
              <c:f>Φύλλο1!$C$2:$C$12</c:f>
              <c:numCache>
                <c:formatCode>General</c:formatCode>
                <c:ptCount val="11"/>
                <c:pt idx="1">
                  <c:v>26.7</c:v>
                </c:pt>
                <c:pt idx="2">
                  <c:v>20.2</c:v>
                </c:pt>
                <c:pt idx="4">
                  <c:v>23.5</c:v>
                </c:pt>
                <c:pt idx="5">
                  <c:v>24.2</c:v>
                </c:pt>
                <c:pt idx="6">
                  <c:v>22.3</c:v>
                </c:pt>
                <c:pt idx="8">
                  <c:v>25.4</c:v>
                </c:pt>
                <c:pt idx="9">
                  <c:v>23.1</c:v>
                </c:pt>
                <c:pt idx="10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C-46FF-838D-4FA1F1913F0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ετών</c:v>
                </c:pt>
                <c:pt idx="5">
                  <c:v>35-44 ετών</c:v>
                </c:pt>
                <c:pt idx="6">
                  <c:v>45 ετών &amp; άνω</c:v>
                </c:pt>
                <c:pt idx="7">
                  <c:v>ΗΛΙΚΙΑ ΠΑΙΔΙΟΥ</c:v>
                </c:pt>
                <c:pt idx="8">
                  <c:v>2-5 ετών</c:v>
                </c:pt>
                <c:pt idx="9">
                  <c:v>6-12 ετών</c:v>
                </c:pt>
                <c:pt idx="10">
                  <c:v>13-17 ετών</c:v>
                </c:pt>
              </c:strCache>
            </c:strRef>
          </c:cat>
          <c:val>
            <c:numRef>
              <c:f>Φύλλο1!$D$2:$D$12</c:f>
              <c:numCache>
                <c:formatCode>General</c:formatCode>
                <c:ptCount val="11"/>
                <c:pt idx="1">
                  <c:v>50.6</c:v>
                </c:pt>
                <c:pt idx="2">
                  <c:v>59.8</c:v>
                </c:pt>
                <c:pt idx="4">
                  <c:v>34.1</c:v>
                </c:pt>
                <c:pt idx="5">
                  <c:v>57.5</c:v>
                </c:pt>
                <c:pt idx="6">
                  <c:v>63.2</c:v>
                </c:pt>
                <c:pt idx="8">
                  <c:v>48.4</c:v>
                </c:pt>
                <c:pt idx="9">
                  <c:v>57.4</c:v>
                </c:pt>
                <c:pt idx="10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C-46FF-838D-4FA1F1913F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36890396809857E-2"/>
          <c:y val="2.1306465748207434E-2"/>
          <c:w val="0.93623911231952139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9.5815644316183571E-2"/>
          <c:w val="0.71766977570125678"/>
          <c:h val="0.8144489855795781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… social media;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8-4D45-A5D8-603FF2E74C91}"/>
              </c:ext>
            </c:extLst>
          </c:dPt>
          <c:dPt>
            <c:idx val="1"/>
            <c:invertIfNegative val="0"/>
            <c:bubble3D val="0"/>
            <c:spPr>
              <a:solidFill>
                <a:srgbClr val="3DD3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8-4D45-A5D8-603FF2E74C91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8-4D45-A5D8-603FF2E74C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38-4D45-A5D8-603FF2E74C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38-4D45-A5D8-603FF2E74C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81-4EFB-BE9E-8F432734E1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Αρκετά 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Καθόλου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15.2</c:v>
                </c:pt>
                <c:pt idx="1">
                  <c:v>25.6</c:v>
                </c:pt>
                <c:pt idx="2">
                  <c:v>32.799999999999997</c:v>
                </c:pt>
                <c:pt idx="3">
                  <c:v>18.7</c:v>
                </c:pt>
                <c:pt idx="4">
                  <c:v>7.6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38-4D45-A5D8-603FF2E74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3236376987337"/>
          <c:y val="6.691183840417296E-2"/>
          <c:w val="0.64415799281478558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Σίγουρα &amp; Μάλλον ναι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Φύλλο1!$A$2:$A$13</c:f>
              <c:strCache>
                <c:ptCount val="12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ΕΚΠΑΙΔΕΥΤΙΚΟ ΕΠΙΠΕΔΟ</c:v>
                </c:pt>
                <c:pt idx="8">
                  <c:v>Έως απόφοιτος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</c:strCache>
            </c:strRef>
          </c:cat>
          <c:val>
            <c:numRef>
              <c:f>Φύλλο1!$B$2:$B$13</c:f>
              <c:numCache>
                <c:formatCode>General</c:formatCode>
                <c:ptCount val="12"/>
                <c:pt idx="1">
                  <c:v>64.8</c:v>
                </c:pt>
                <c:pt idx="2">
                  <c:v>74</c:v>
                </c:pt>
                <c:pt idx="4">
                  <c:v>62.6</c:v>
                </c:pt>
                <c:pt idx="5">
                  <c:v>72</c:v>
                </c:pt>
                <c:pt idx="6">
                  <c:v>69.5</c:v>
                </c:pt>
                <c:pt idx="8">
                  <c:v>56.300000000000004</c:v>
                </c:pt>
                <c:pt idx="9">
                  <c:v>68.3</c:v>
                </c:pt>
                <c:pt idx="10">
                  <c:v>73.599999999999994</c:v>
                </c:pt>
                <c:pt idx="11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ναι ούτε όχι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Φύλλο1!$A$2:$A$13</c:f>
              <c:strCache>
                <c:ptCount val="12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ΕΚΠΑΙΔΕΥΤΙΚΟ ΕΠΙΠΕΔΟ</c:v>
                </c:pt>
                <c:pt idx="8">
                  <c:v>Έως απόφοιτος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</c:strCache>
            </c:strRef>
          </c:cat>
          <c:val>
            <c:numRef>
              <c:f>Φύλλο1!$C$2:$C$13</c:f>
              <c:numCache>
                <c:formatCode>General</c:formatCode>
                <c:ptCount val="12"/>
                <c:pt idx="1">
                  <c:v>21.2</c:v>
                </c:pt>
                <c:pt idx="2">
                  <c:v>13</c:v>
                </c:pt>
                <c:pt idx="4">
                  <c:v>15</c:v>
                </c:pt>
                <c:pt idx="5">
                  <c:v>16.3</c:v>
                </c:pt>
                <c:pt idx="6">
                  <c:v>19.2</c:v>
                </c:pt>
                <c:pt idx="8">
                  <c:v>22</c:v>
                </c:pt>
                <c:pt idx="9">
                  <c:v>19.3</c:v>
                </c:pt>
                <c:pt idx="10">
                  <c:v>17.100000000000001</c:v>
                </c:pt>
                <c:pt idx="1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Σίγουρα &amp; Μάλλον όχι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Φύλλο1!$A$2:$A$13</c:f>
              <c:strCache>
                <c:ptCount val="12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ΕΚΠΑΙΔΕΥΤΙΚΟ ΕΠΙΠΕΔΟ</c:v>
                </c:pt>
                <c:pt idx="8">
                  <c:v>Έως απόφοιτος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</c:strCache>
            </c:strRef>
          </c:cat>
          <c:val>
            <c:numRef>
              <c:f>Φύλλο1!$D$2:$D$13</c:f>
              <c:numCache>
                <c:formatCode>General</c:formatCode>
                <c:ptCount val="12"/>
                <c:pt idx="1">
                  <c:v>12.299999999999999</c:v>
                </c:pt>
                <c:pt idx="2">
                  <c:v>11.2</c:v>
                </c:pt>
                <c:pt idx="4">
                  <c:v>21.200000000000003</c:v>
                </c:pt>
                <c:pt idx="5">
                  <c:v>10</c:v>
                </c:pt>
                <c:pt idx="6">
                  <c:v>9.1000000000000014</c:v>
                </c:pt>
                <c:pt idx="8">
                  <c:v>17.600000000000001</c:v>
                </c:pt>
                <c:pt idx="9">
                  <c:v>10.5</c:v>
                </c:pt>
                <c:pt idx="10">
                  <c:v>8.6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Φύλλο1!$A$2:$A$13</c:f>
              <c:strCache>
                <c:ptCount val="12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ΕΚΠΑΙΔΕΥΤΙΚΟ ΕΠΙΠΕΔΟ</c:v>
                </c:pt>
                <c:pt idx="8">
                  <c:v>Έως απόφοιτος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</c:strCache>
            </c:strRef>
          </c:cat>
          <c:val>
            <c:numRef>
              <c:f>Φύλλο1!$E$2:$E$13</c:f>
              <c:numCache>
                <c:formatCode>General</c:formatCode>
                <c:ptCount val="12"/>
                <c:pt idx="1">
                  <c:v>1.8</c:v>
                </c:pt>
                <c:pt idx="2">
                  <c:v>1.8</c:v>
                </c:pt>
                <c:pt idx="4">
                  <c:v>1.2</c:v>
                </c:pt>
                <c:pt idx="5">
                  <c:v>1.7</c:v>
                </c:pt>
                <c:pt idx="6">
                  <c:v>2.2000000000000002</c:v>
                </c:pt>
                <c:pt idx="8">
                  <c:v>4.2</c:v>
                </c:pt>
                <c:pt idx="9">
                  <c:v>2</c:v>
                </c:pt>
                <c:pt idx="10">
                  <c:v>0.7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52320105417166"/>
          <c:y val="2.1306465748207434E-2"/>
          <c:w val="0.78845278160479226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A-4FC7-A237-57E10704DBB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A-4FC7-A237-57E10704DB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A-4FC7-A237-57E10704DBB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A-4FC7-A237-57E10704DBB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A-4FC7-A237-57E10704DB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A-4FC7-A237-57E10704D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Σίγουρα ναι</c:v>
                </c:pt>
                <c:pt idx="1">
                  <c:v>Μάλλον ναι</c:v>
                </c:pt>
                <c:pt idx="2">
                  <c:v>Ούτε ναι ούτε όχι</c:v>
                </c:pt>
                <c:pt idx="3">
                  <c:v>Μάλλον όχι</c:v>
                </c:pt>
                <c:pt idx="4">
                  <c:v>Σίγουρα όχι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28.5</c:v>
                </c:pt>
                <c:pt idx="1">
                  <c:v>41</c:v>
                </c:pt>
                <c:pt idx="2">
                  <c:v>17</c:v>
                </c:pt>
                <c:pt idx="3">
                  <c:v>8.1999999999999993</c:v>
                </c:pt>
                <c:pt idx="4">
                  <c:v>3.5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A-4FC7-A237-57E1070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5242191756387"/>
          <c:y val="8.2710452106920185E-2"/>
          <c:w val="0.66951629508559063"/>
          <c:h val="0.876942660806429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Πάρα πολύ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70.400000000000006</c:v>
                </c:pt>
                <c:pt idx="2">
                  <c:v>81.099999999999994</c:v>
                </c:pt>
                <c:pt idx="4">
                  <c:v>69.099999999999994</c:v>
                </c:pt>
                <c:pt idx="5">
                  <c:v>77.2</c:v>
                </c:pt>
                <c:pt idx="6">
                  <c:v>77.400000000000006</c:v>
                </c:pt>
                <c:pt idx="8">
                  <c:v>64</c:v>
                </c:pt>
                <c:pt idx="9">
                  <c:v>76.699999999999989</c:v>
                </c:pt>
                <c:pt idx="10">
                  <c:v>78.800000000000011</c:v>
                </c:pt>
                <c:pt idx="11">
                  <c:v>81.800000000000011</c:v>
                </c:pt>
                <c:pt idx="13">
                  <c:v>74.2</c:v>
                </c:pt>
                <c:pt idx="14">
                  <c:v>77.599999999999994</c:v>
                </c:pt>
                <c:pt idx="1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B-4D9F-A965-A2E0A939E3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Μέτρια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19.100000000000001</c:v>
                </c:pt>
                <c:pt idx="2">
                  <c:v>12.8</c:v>
                </c:pt>
                <c:pt idx="4">
                  <c:v>20.6</c:v>
                </c:pt>
                <c:pt idx="5">
                  <c:v>15.8</c:v>
                </c:pt>
                <c:pt idx="6">
                  <c:v>13.7</c:v>
                </c:pt>
                <c:pt idx="8">
                  <c:v>22.5</c:v>
                </c:pt>
                <c:pt idx="9">
                  <c:v>14.1</c:v>
                </c:pt>
                <c:pt idx="10">
                  <c:v>15</c:v>
                </c:pt>
                <c:pt idx="11">
                  <c:v>12.5</c:v>
                </c:pt>
                <c:pt idx="13">
                  <c:v>17.2</c:v>
                </c:pt>
                <c:pt idx="14">
                  <c:v>15.3</c:v>
                </c:pt>
                <c:pt idx="1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B-4D9F-A965-A2E0A939E3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Λίγο &amp; Καθόλου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9.5</c:v>
                </c:pt>
                <c:pt idx="2">
                  <c:v>4.9000000000000004</c:v>
                </c:pt>
                <c:pt idx="4">
                  <c:v>9.6</c:v>
                </c:pt>
                <c:pt idx="5">
                  <c:v>6</c:v>
                </c:pt>
                <c:pt idx="6">
                  <c:v>7.5</c:v>
                </c:pt>
                <c:pt idx="8">
                  <c:v>11.1</c:v>
                </c:pt>
                <c:pt idx="9">
                  <c:v>8.1999999999999993</c:v>
                </c:pt>
                <c:pt idx="10">
                  <c:v>5.8999999999999995</c:v>
                </c:pt>
                <c:pt idx="11">
                  <c:v>4.9000000000000004</c:v>
                </c:pt>
                <c:pt idx="13">
                  <c:v>7.3999999999999995</c:v>
                </c:pt>
                <c:pt idx="14">
                  <c:v>6.4</c:v>
                </c:pt>
                <c:pt idx="1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B-4D9F-A965-A2E0A939E3D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Φύλλο1!$E$2:$E$17</c:f>
              <c:numCache>
                <c:formatCode>General</c:formatCode>
                <c:ptCount val="16"/>
                <c:pt idx="1">
                  <c:v>0.9</c:v>
                </c:pt>
                <c:pt idx="2">
                  <c:v>1.2</c:v>
                </c:pt>
                <c:pt idx="4">
                  <c:v>0.7</c:v>
                </c:pt>
                <c:pt idx="5">
                  <c:v>0.9</c:v>
                </c:pt>
                <c:pt idx="6">
                  <c:v>1.3</c:v>
                </c:pt>
                <c:pt idx="8">
                  <c:v>2.5</c:v>
                </c:pt>
                <c:pt idx="9">
                  <c:v>1.1000000000000001</c:v>
                </c:pt>
                <c:pt idx="10">
                  <c:v>0.3</c:v>
                </c:pt>
                <c:pt idx="11">
                  <c:v>0.8</c:v>
                </c:pt>
                <c:pt idx="13">
                  <c:v>1.1000000000000001</c:v>
                </c:pt>
                <c:pt idx="14">
                  <c:v>0.8</c:v>
                </c:pt>
                <c:pt idx="1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B-4D9F-A965-A2E0A939E3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66739869751863"/>
          <c:y val="2.1306465748207434E-2"/>
          <c:w val="0.70512079759680446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0133218444748602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F-4AB2-B08E-024E19ABADB2}"/>
              </c:ext>
            </c:extLst>
          </c:dPt>
          <c:dPt>
            <c:idx val="1"/>
            <c:invertIfNegative val="0"/>
            <c:bubble3D val="0"/>
            <c:spPr>
              <a:solidFill>
                <a:srgbClr val="3DD3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F-4AB2-B08E-024E19ABAD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F-4AB2-B08E-024E19ABADB2}"/>
              </c:ext>
            </c:extLst>
          </c:dPt>
          <c:dPt>
            <c:idx val="3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F-4AB2-B08E-024E19ABADB2}"/>
              </c:ext>
            </c:extLst>
          </c:dPt>
          <c:dPt>
            <c:idx val="4"/>
            <c:invertIfNegative val="0"/>
            <c:bubble3D val="0"/>
            <c:spPr>
              <a:solidFill>
                <a:srgbClr val="C358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F-4AB2-B08E-024E19ABAD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F-4AB2-B08E-024E19ABAD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Πάρα πολύ σημαντικό</c:v>
                </c:pt>
                <c:pt idx="1">
                  <c:v>Πολύ σημαντικό</c:v>
                </c:pt>
                <c:pt idx="2">
                  <c:v>Μέτρια σημαντικό</c:v>
                </c:pt>
                <c:pt idx="3">
                  <c:v>Λίγο σημαντικό</c:v>
                </c:pt>
                <c:pt idx="4">
                  <c:v>Καθόλου σημαντικό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40</c:v>
                </c:pt>
                <c:pt idx="1">
                  <c:v>35.9</c:v>
                </c:pt>
                <c:pt idx="2">
                  <c:v>15.9</c:v>
                </c:pt>
                <c:pt idx="3">
                  <c:v>5</c:v>
                </c:pt>
                <c:pt idx="4">
                  <c:v>2.1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8CF-4AB2-B08E-024E19ABA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37127153954555"/>
          <c:y val="0.13061035160223561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1D9B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F-4C6E-A4D9-13188681A8AB}"/>
              </c:ext>
            </c:extLst>
          </c:dPt>
          <c:dPt>
            <c:idx val="1"/>
            <c:bubble3D val="0"/>
            <c:spPr>
              <a:solidFill>
                <a:srgbClr val="7DE2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F-4C6E-A4D9-13188681A8AB}"/>
              </c:ext>
            </c:extLst>
          </c:dPt>
          <c:dPt>
            <c:idx val="2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F-4C6E-A4D9-13188681A8AB}"/>
              </c:ext>
            </c:extLst>
          </c:dPt>
          <c:dPt>
            <c:idx val="3"/>
            <c:bubble3D val="0"/>
            <c:spPr>
              <a:solidFill>
                <a:srgbClr val="C358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F-4C6E-A4D9-13188681A8AB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F-4C6E-A4D9-13188681A8AB}"/>
              </c:ext>
            </c:extLst>
          </c:dPt>
          <c:dLbls>
            <c:dLbl>
              <c:idx val="0"/>
              <c:layout>
                <c:manualLayout>
                  <c:x val="0.12055247301739143"/>
                  <c:y val="7.99235695746601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F-4C6E-A4D9-13188681A8AB}"/>
                </c:ext>
              </c:extLst>
            </c:dLbl>
            <c:dLbl>
              <c:idx val="1"/>
              <c:layout>
                <c:manualLayout>
                  <c:x val="-0.126372128489631"/>
                  <c:y val="7.7710603647803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F-4C6E-A4D9-13188681A8AB}"/>
                </c:ext>
              </c:extLst>
            </c:dLbl>
            <c:dLbl>
              <c:idx val="2"/>
              <c:layout>
                <c:manualLayout>
                  <c:x val="-0.10895671321800175"/>
                  <c:y val="-0.10866975761614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2424785982"/>
                      <c:h val="0.17413992562005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5F-4C6E-A4D9-13188681A8AB}"/>
                </c:ext>
              </c:extLst>
            </c:dLbl>
            <c:dLbl>
              <c:idx val="3"/>
              <c:layout>
                <c:manualLayout>
                  <c:x val="-4.9535225235825632E-2"/>
                  <c:y val="-0.155873732320375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F-4C6E-A4D9-13188681A8AB}"/>
                </c:ext>
              </c:extLst>
            </c:dLbl>
            <c:dLbl>
              <c:idx val="4"/>
              <c:layout>
                <c:manualLayout>
                  <c:x val="-1.603229202570794E-4"/>
                  <c:y val="-0.165082712679498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5F-4C6E-A4D9-13188681A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Διαφωνώ</c:v>
                </c:pt>
                <c:pt idx="4">
                  <c:v>ΔΑ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59.4</c:v>
                </c:pt>
                <c:pt idx="1">
                  <c:v>24</c:v>
                </c:pt>
                <c:pt idx="2">
                  <c:v>10.4</c:v>
                </c:pt>
                <c:pt idx="3">
                  <c:v>5.0999999999999996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5F-4C6E-A4D9-13188681A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8359323650704"/>
          <c:y val="8.2710452106920185E-2"/>
          <c:w val="0.65720458189615893"/>
          <c:h val="0.876942660806429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Συμφωνώ &amp; Μάλλον συμφωνώ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80</c:v>
                </c:pt>
                <c:pt idx="2">
                  <c:v>86.800000000000011</c:v>
                </c:pt>
                <c:pt idx="4">
                  <c:v>75.900000000000006</c:v>
                </c:pt>
                <c:pt idx="5">
                  <c:v>85.6</c:v>
                </c:pt>
                <c:pt idx="6">
                  <c:v>84.3</c:v>
                </c:pt>
                <c:pt idx="8">
                  <c:v>78.599999999999994</c:v>
                </c:pt>
                <c:pt idx="9">
                  <c:v>83.899999999999991</c:v>
                </c:pt>
                <c:pt idx="10">
                  <c:v>84.8</c:v>
                </c:pt>
                <c:pt idx="11">
                  <c:v>85.5</c:v>
                </c:pt>
                <c:pt idx="13">
                  <c:v>84.1</c:v>
                </c:pt>
                <c:pt idx="14">
                  <c:v>87.3</c:v>
                </c:pt>
                <c:pt idx="15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8-45ED-96E2-AAC47943787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Μάλλον διαφωνώ &amp; Διαφωνώ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19.100000000000001</c:v>
                </c:pt>
                <c:pt idx="2">
                  <c:v>11.9</c:v>
                </c:pt>
                <c:pt idx="4">
                  <c:v>23.3</c:v>
                </c:pt>
                <c:pt idx="5">
                  <c:v>13.8</c:v>
                </c:pt>
                <c:pt idx="6">
                  <c:v>13.7</c:v>
                </c:pt>
                <c:pt idx="8">
                  <c:v>19.899999999999999</c:v>
                </c:pt>
                <c:pt idx="9">
                  <c:v>15</c:v>
                </c:pt>
                <c:pt idx="10">
                  <c:v>14.5</c:v>
                </c:pt>
                <c:pt idx="11">
                  <c:v>12.6</c:v>
                </c:pt>
                <c:pt idx="13">
                  <c:v>15.2</c:v>
                </c:pt>
                <c:pt idx="14">
                  <c:v>11.9</c:v>
                </c:pt>
                <c:pt idx="15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8-45ED-96E2-AAC47943787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0.9</c:v>
                </c:pt>
                <c:pt idx="2">
                  <c:v>1.4</c:v>
                </c:pt>
                <c:pt idx="4">
                  <c:v>0.9</c:v>
                </c:pt>
                <c:pt idx="5">
                  <c:v>0.6</c:v>
                </c:pt>
                <c:pt idx="6">
                  <c:v>2</c:v>
                </c:pt>
                <c:pt idx="8">
                  <c:v>1.4</c:v>
                </c:pt>
                <c:pt idx="9">
                  <c:v>1.1000000000000001</c:v>
                </c:pt>
                <c:pt idx="10">
                  <c:v>0.6</c:v>
                </c:pt>
                <c:pt idx="11">
                  <c:v>1.8</c:v>
                </c:pt>
                <c:pt idx="13">
                  <c:v>0.8</c:v>
                </c:pt>
                <c:pt idx="14">
                  <c:v>0.8</c:v>
                </c:pt>
                <c:pt idx="1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8-45ED-96E2-AAC4794378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43338910765608"/>
          <c:y val="2.1306465748207434E-2"/>
          <c:w val="0.8261859152708545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461578149097530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Ναι, δικό τους smartphone</c:v>
                </c:pt>
                <c:pt idx="1">
                  <c:v>Ναι, δικό τους tablet</c:v>
                </c:pt>
                <c:pt idx="2">
                  <c:v>Ναι, χρησιμοποιούν συσκευή γονέα</c:v>
                </c:pt>
                <c:pt idx="3">
                  <c:v>Όχι</c:v>
                </c:pt>
                <c:pt idx="4">
                  <c:v>Δεν γνωρίζω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43.6</c:v>
                </c:pt>
                <c:pt idx="1">
                  <c:v>15.5</c:v>
                </c:pt>
                <c:pt idx="2">
                  <c:v>19.8</c:v>
                </c:pt>
                <c:pt idx="3">
                  <c:v>21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B-4879-8FD8-5AB5079505CA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B-4879-8FD8-5AB5079505C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B-4879-8FD8-5AB5079505CA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5B-4879-8FD8-5AB5079505CA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5B-4879-8FD8-5AB5079505C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5B-4879-8FD8-5AB507950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Ποτέ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9</c:v>
                </c:pt>
                <c:pt idx="1">
                  <c:v>23.7</c:v>
                </c:pt>
                <c:pt idx="2">
                  <c:v>28.1</c:v>
                </c:pt>
                <c:pt idx="3">
                  <c:v>17.3</c:v>
                </c:pt>
                <c:pt idx="4">
                  <c:v>20.6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5B-4879-8FD8-5AB50795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2994349777444"/>
          <c:y val="8.2710452106920199E-2"/>
          <c:w val="0.66863430500474741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&amp; Συχνά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29.8</c:v>
                </c:pt>
                <c:pt idx="2">
                  <c:v>35.5</c:v>
                </c:pt>
                <c:pt idx="4">
                  <c:v>35.6</c:v>
                </c:pt>
                <c:pt idx="5">
                  <c:v>25.5</c:v>
                </c:pt>
                <c:pt idx="6">
                  <c:v>41.4</c:v>
                </c:pt>
                <c:pt idx="8">
                  <c:v>35.5</c:v>
                </c:pt>
                <c:pt idx="9">
                  <c:v>22.9</c:v>
                </c:pt>
                <c:pt idx="10">
                  <c:v>34.599999999999994</c:v>
                </c:pt>
                <c:pt idx="11">
                  <c:v>34.299999999999997</c:v>
                </c:pt>
                <c:pt idx="13">
                  <c:v>24.1</c:v>
                </c:pt>
                <c:pt idx="14">
                  <c:v>31.6</c:v>
                </c:pt>
                <c:pt idx="15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46FC-90BA-0530BCEC176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29.4</c:v>
                </c:pt>
                <c:pt idx="2">
                  <c:v>26.8</c:v>
                </c:pt>
                <c:pt idx="4">
                  <c:v>18.8</c:v>
                </c:pt>
                <c:pt idx="5">
                  <c:v>28.4</c:v>
                </c:pt>
                <c:pt idx="6">
                  <c:v>32</c:v>
                </c:pt>
                <c:pt idx="8">
                  <c:v>31.7</c:v>
                </c:pt>
                <c:pt idx="9">
                  <c:v>38.299999999999997</c:v>
                </c:pt>
                <c:pt idx="10">
                  <c:v>24.7</c:v>
                </c:pt>
                <c:pt idx="11">
                  <c:v>22.8</c:v>
                </c:pt>
                <c:pt idx="13">
                  <c:v>21.2</c:v>
                </c:pt>
                <c:pt idx="14">
                  <c:v>28.1</c:v>
                </c:pt>
                <c:pt idx="15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3-46FC-90BA-0530BCEC176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Ποτέ 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40.299999999999997</c:v>
                </c:pt>
                <c:pt idx="2">
                  <c:v>35.700000000000003</c:v>
                </c:pt>
                <c:pt idx="4">
                  <c:v>45.3</c:v>
                </c:pt>
                <c:pt idx="5">
                  <c:v>45.1</c:v>
                </c:pt>
                <c:pt idx="6">
                  <c:v>24.6</c:v>
                </c:pt>
                <c:pt idx="8">
                  <c:v>29.3</c:v>
                </c:pt>
                <c:pt idx="9">
                  <c:v>36.9</c:v>
                </c:pt>
                <c:pt idx="10">
                  <c:v>40.200000000000003</c:v>
                </c:pt>
                <c:pt idx="11">
                  <c:v>43</c:v>
                </c:pt>
                <c:pt idx="13">
                  <c:v>53.7</c:v>
                </c:pt>
                <c:pt idx="14">
                  <c:v>39.4</c:v>
                </c:pt>
                <c:pt idx="15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3-46FC-90BA-0530BCEC176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Φύλλο1!$E$2:$E$17</c:f>
              <c:numCache>
                <c:formatCode>General</c:formatCode>
                <c:ptCount val="16"/>
                <c:pt idx="1">
                  <c:v>0.5</c:v>
                </c:pt>
                <c:pt idx="2">
                  <c:v>2</c:v>
                </c:pt>
                <c:pt idx="4">
                  <c:v>0.4</c:v>
                </c:pt>
                <c:pt idx="5">
                  <c:v>0.9</c:v>
                </c:pt>
                <c:pt idx="6">
                  <c:v>2.1</c:v>
                </c:pt>
                <c:pt idx="8">
                  <c:v>3.5</c:v>
                </c:pt>
                <c:pt idx="9">
                  <c:v>1.9</c:v>
                </c:pt>
                <c:pt idx="10">
                  <c:v>0.4</c:v>
                </c:pt>
                <c:pt idx="11">
                  <c:v>0</c:v>
                </c:pt>
                <c:pt idx="13">
                  <c:v>1</c:v>
                </c:pt>
                <c:pt idx="14">
                  <c:v>0.9</c:v>
                </c:pt>
                <c:pt idx="1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3-46FC-90BA-0530BCEC17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79288987589172"/>
          <c:y val="2.1306447611512621E-2"/>
          <c:w val="0.70264291091497355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2994349777444"/>
          <c:y val="8.2710452106920199E-2"/>
          <c:w val="0.66863430500474741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Συχνά &amp; Μερικές φορές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45</c:v>
                </c:pt>
                <c:pt idx="2">
                  <c:v>48.8</c:v>
                </c:pt>
                <c:pt idx="4">
                  <c:v>46</c:v>
                </c:pt>
                <c:pt idx="5">
                  <c:v>46.4</c:v>
                </c:pt>
                <c:pt idx="6">
                  <c:v>48</c:v>
                </c:pt>
                <c:pt idx="8">
                  <c:v>48.2</c:v>
                </c:pt>
                <c:pt idx="9">
                  <c:v>40.299999999999997</c:v>
                </c:pt>
                <c:pt idx="10">
                  <c:v>48.6</c:v>
                </c:pt>
                <c:pt idx="11">
                  <c:v>47.800000000000004</c:v>
                </c:pt>
                <c:pt idx="13">
                  <c:v>40.9</c:v>
                </c:pt>
                <c:pt idx="14">
                  <c:v>49.900000000000006</c:v>
                </c:pt>
                <c:pt idx="15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46FC-90BA-0530BCEC176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Σπάνια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25</c:v>
                </c:pt>
                <c:pt idx="2">
                  <c:v>21.2</c:v>
                </c:pt>
                <c:pt idx="4">
                  <c:v>25.7</c:v>
                </c:pt>
                <c:pt idx="5">
                  <c:v>21.5</c:v>
                </c:pt>
                <c:pt idx="6">
                  <c:v>24.1</c:v>
                </c:pt>
                <c:pt idx="8">
                  <c:v>21.9</c:v>
                </c:pt>
                <c:pt idx="9">
                  <c:v>28.2</c:v>
                </c:pt>
                <c:pt idx="10">
                  <c:v>22.3</c:v>
                </c:pt>
                <c:pt idx="11">
                  <c:v>21.2</c:v>
                </c:pt>
                <c:pt idx="13">
                  <c:v>24.7</c:v>
                </c:pt>
                <c:pt idx="14">
                  <c:v>23.2</c:v>
                </c:pt>
                <c:pt idx="15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3-46FC-90BA-0530BCEC176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27.6</c:v>
                </c:pt>
                <c:pt idx="2">
                  <c:v>27.7</c:v>
                </c:pt>
                <c:pt idx="4">
                  <c:v>27.8</c:v>
                </c:pt>
                <c:pt idx="5">
                  <c:v>30.2</c:v>
                </c:pt>
                <c:pt idx="6">
                  <c:v>24.1</c:v>
                </c:pt>
                <c:pt idx="8">
                  <c:v>27.5</c:v>
                </c:pt>
                <c:pt idx="9">
                  <c:v>27.3</c:v>
                </c:pt>
                <c:pt idx="10">
                  <c:v>27.9</c:v>
                </c:pt>
                <c:pt idx="11">
                  <c:v>27.9</c:v>
                </c:pt>
                <c:pt idx="13">
                  <c:v>32</c:v>
                </c:pt>
                <c:pt idx="14">
                  <c:v>25.5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3-46FC-90BA-0530BCEC176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Δεν είμαι σίγουρος/η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Φύλλο1!$E$2:$E$17</c:f>
              <c:numCache>
                <c:formatCode>General</c:formatCode>
                <c:ptCount val="16"/>
                <c:pt idx="1">
                  <c:v>2.4</c:v>
                </c:pt>
                <c:pt idx="2">
                  <c:v>2.2999999999999998</c:v>
                </c:pt>
                <c:pt idx="4">
                  <c:v>0.5</c:v>
                </c:pt>
                <c:pt idx="5">
                  <c:v>2</c:v>
                </c:pt>
                <c:pt idx="6">
                  <c:v>3.8</c:v>
                </c:pt>
                <c:pt idx="8">
                  <c:v>2.4</c:v>
                </c:pt>
                <c:pt idx="9">
                  <c:v>4.0999999999999996</c:v>
                </c:pt>
                <c:pt idx="10">
                  <c:v>1.2</c:v>
                </c:pt>
                <c:pt idx="11">
                  <c:v>3.1</c:v>
                </c:pt>
                <c:pt idx="13">
                  <c:v>2.5</c:v>
                </c:pt>
                <c:pt idx="14">
                  <c:v>1.5</c:v>
                </c:pt>
                <c:pt idx="1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3-46FC-90BA-0530BCEC17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79288987589172"/>
          <c:y val="2.1306447611512621E-2"/>
          <c:w val="0.70264291091497355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2916947601876"/>
          <c:y val="6.691183840417296E-2"/>
          <c:w val="0.66216111921548204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συχνά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ΟΙΚΟΝΟΜΙΚΗ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Φύλλο1!$B$2:$B$14</c:f>
              <c:numCache>
                <c:formatCode>General</c:formatCode>
                <c:ptCount val="13"/>
                <c:pt idx="1">
                  <c:v>41.4</c:v>
                </c:pt>
                <c:pt idx="2">
                  <c:v>40.099999999999994</c:v>
                </c:pt>
                <c:pt idx="4">
                  <c:v>43.5</c:v>
                </c:pt>
                <c:pt idx="5">
                  <c:v>49.2</c:v>
                </c:pt>
                <c:pt idx="6">
                  <c:v>42.9</c:v>
                </c:pt>
                <c:pt idx="7">
                  <c:v>40.900000000000006</c:v>
                </c:pt>
                <c:pt idx="8">
                  <c:v>30.6</c:v>
                </c:pt>
                <c:pt idx="10">
                  <c:v>46.900000000000006</c:v>
                </c:pt>
                <c:pt idx="11">
                  <c:v>42.1</c:v>
                </c:pt>
                <c:pt idx="12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ΟΙΚΟΝΟΜΙΚΗ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Φύλλο1!$C$2:$C$14</c:f>
              <c:numCache>
                <c:formatCode>General</c:formatCode>
                <c:ptCount val="13"/>
                <c:pt idx="1">
                  <c:v>33.299999999999997</c:v>
                </c:pt>
                <c:pt idx="2">
                  <c:v>32.299999999999997</c:v>
                </c:pt>
                <c:pt idx="4">
                  <c:v>24.5</c:v>
                </c:pt>
                <c:pt idx="5">
                  <c:v>29</c:v>
                </c:pt>
                <c:pt idx="6">
                  <c:v>32.799999999999997</c:v>
                </c:pt>
                <c:pt idx="7">
                  <c:v>32</c:v>
                </c:pt>
                <c:pt idx="8">
                  <c:v>41.8</c:v>
                </c:pt>
                <c:pt idx="10">
                  <c:v>31.7</c:v>
                </c:pt>
                <c:pt idx="11">
                  <c:v>32.700000000000003</c:v>
                </c:pt>
                <c:pt idx="1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Καθόλου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ΟΙΚΟΝΟΜΙΚΗ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Φύλλο1!$D$2:$D$14</c:f>
              <c:numCache>
                <c:formatCode>General</c:formatCode>
                <c:ptCount val="13"/>
                <c:pt idx="1">
                  <c:v>25</c:v>
                </c:pt>
                <c:pt idx="2">
                  <c:v>27.6</c:v>
                </c:pt>
                <c:pt idx="4">
                  <c:v>31.700000000000003</c:v>
                </c:pt>
                <c:pt idx="5">
                  <c:v>21.799999999999997</c:v>
                </c:pt>
                <c:pt idx="6">
                  <c:v>24.299999999999997</c:v>
                </c:pt>
                <c:pt idx="7">
                  <c:v>27</c:v>
                </c:pt>
                <c:pt idx="8">
                  <c:v>27.400000000000002</c:v>
                </c:pt>
                <c:pt idx="10">
                  <c:v>21.4</c:v>
                </c:pt>
                <c:pt idx="11">
                  <c:v>25</c:v>
                </c:pt>
                <c:pt idx="12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Φύλλο1!$A$2:$A$14</c:f>
              <c:strCache>
                <c:ptCount val="13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  <c:pt idx="9">
                  <c:v>ΟΙΚΟΝΟΜΙΚΗ ΚΑΤΑΣΤΑΣΗ</c:v>
                </c:pt>
                <c:pt idx="10">
                  <c:v>Άνετη</c:v>
                </c:pt>
                <c:pt idx="11">
                  <c:v>Μέτρια</c:v>
                </c:pt>
                <c:pt idx="12">
                  <c:v>Δύσκολη</c:v>
                </c:pt>
              </c:strCache>
            </c:strRef>
          </c:cat>
          <c:val>
            <c:numRef>
              <c:f>Φύλλο1!$E$2:$E$14</c:f>
              <c:numCache>
                <c:formatCode>General</c:formatCode>
                <c:ptCount val="13"/>
                <c:pt idx="1">
                  <c:v>0.3</c:v>
                </c:pt>
                <c:pt idx="2">
                  <c:v>0</c:v>
                </c:pt>
                <c:pt idx="4">
                  <c:v>0.2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  <c:pt idx="8">
                  <c:v>0.3</c:v>
                </c:pt>
                <c:pt idx="10">
                  <c:v>0</c:v>
                </c:pt>
                <c:pt idx="11">
                  <c:v>0.2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52111787791824"/>
          <c:y val="2.1306465748207434E-2"/>
          <c:w val="0.80045493851520866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20435515600857"/>
          <c:y val="0.20404374051565702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C358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18-41D4-A8A8-7357588613EC}"/>
              </c:ext>
            </c:extLst>
          </c:dPt>
          <c:dPt>
            <c:idx val="1"/>
            <c:bubble3D val="0"/>
            <c:spPr>
              <a:solidFill>
                <a:srgbClr val="D996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18-41D4-A8A8-7357588613EC}"/>
              </c:ext>
            </c:extLst>
          </c:dPt>
          <c:dPt>
            <c:idx val="2"/>
            <c:bubble3D val="0"/>
            <c:spPr>
              <a:solidFill>
                <a:srgbClr val="FFCC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18-41D4-A8A8-7357588613EC}"/>
              </c:ext>
            </c:extLst>
          </c:dPt>
          <c:dPt>
            <c:idx val="3"/>
            <c:bubble3D val="0"/>
            <c:spPr>
              <a:solidFill>
                <a:srgbClr val="1D9B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18-41D4-A8A8-7357588613EC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18-41D4-A8A8-7357588613EC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18-41D4-A8A8-7357588613EC}"/>
              </c:ext>
            </c:extLst>
          </c:dPt>
          <c:dLbls>
            <c:dLbl>
              <c:idx val="0"/>
              <c:layout>
                <c:manualLayout>
                  <c:x val="6.9855656614683279E-2"/>
                  <c:y val="-0.14190611576562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18-41D4-A8A8-7357588613EC}"/>
                </c:ext>
              </c:extLst>
            </c:dLbl>
            <c:dLbl>
              <c:idx val="1"/>
              <c:layout>
                <c:manualLayout>
                  <c:x val="0.15564805631174045"/>
                  <c:y val="3.3170305070865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18-41D4-A8A8-7357588613EC}"/>
                </c:ext>
              </c:extLst>
            </c:dLbl>
            <c:dLbl>
              <c:idx val="2"/>
              <c:layout>
                <c:manualLayout>
                  <c:x val="-7.0781543461286844E-2"/>
                  <c:y val="0.118089626853877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18-41D4-A8A8-7357588613EC}"/>
                </c:ext>
              </c:extLst>
            </c:dLbl>
            <c:dLbl>
              <c:idx val="3"/>
              <c:layout>
                <c:manualLayout>
                  <c:x val="-9.672418068246566E-2"/>
                  <c:y val="-0.12866647621242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Microsoft JhengHei" panose="020B0604030504040204" pitchFamily="34" charset="-120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28917877815115"/>
                      <c:h val="0.14150287067404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18-41D4-A8A8-7357588613EC}"/>
                </c:ext>
              </c:extLst>
            </c:dLbl>
            <c:dLbl>
              <c:idx val="4"/>
              <c:layout>
                <c:manualLayout>
                  <c:x val="-1.1166916383536975E-2"/>
                  <c:y val="-0.182223594711082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18-41D4-A8A8-7357588613EC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18-41D4-A8A8-735758861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Ναι, συχνά</c:v>
                </c:pt>
                <c:pt idx="1">
                  <c:v>Ναι, μερικές φορές</c:v>
                </c:pt>
                <c:pt idx="2">
                  <c:v>Σπάνια</c:v>
                </c:pt>
                <c:pt idx="3">
                  <c:v>Όχι</c:v>
                </c:pt>
                <c:pt idx="4">
                  <c:v>Δεν είμαι σίγουρος/η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10.6</c:v>
                </c:pt>
                <c:pt idx="1">
                  <c:v>36.299999999999997</c:v>
                </c:pt>
                <c:pt idx="2">
                  <c:v>23.1</c:v>
                </c:pt>
                <c:pt idx="3">
                  <c:v>27.7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18-41D4-A8A8-735758861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461578149097530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1B3-4135-8693-F6EEC6F7935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1B3-4135-8693-F6EEC6F7935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1B3-4135-8693-F6EEC6F79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Εκνευρισμός</c:v>
                </c:pt>
                <c:pt idx="1">
                  <c:v>Υπερένταση</c:v>
                </c:pt>
                <c:pt idx="2">
                  <c:v>Δυσκολία συγκέντρωσης/ απόσπαση προσοχής</c:v>
                </c:pt>
                <c:pt idx="3">
                  <c:v>Απόσυρση / λιγότερη επικοινωνία</c:v>
                </c:pt>
                <c:pt idx="4">
                  <c:v>Δυσκολία στον ύπνο</c:v>
                </c:pt>
                <c:pt idx="5">
                  <c:v>Άγχος</c:v>
                </c:pt>
                <c:pt idx="6">
                  <c:v>Θλίψη</c:v>
                </c:pt>
                <c:pt idx="7">
                  <c:v>Δεν έχω παρατηρήσει αλλαγές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40.5</c:v>
                </c:pt>
                <c:pt idx="1">
                  <c:v>39.6</c:v>
                </c:pt>
                <c:pt idx="2">
                  <c:v>24.1</c:v>
                </c:pt>
                <c:pt idx="3">
                  <c:v>19.600000000000001</c:v>
                </c:pt>
                <c:pt idx="4">
                  <c:v>19</c:v>
                </c:pt>
                <c:pt idx="5">
                  <c:v>17.8</c:v>
                </c:pt>
                <c:pt idx="6">
                  <c:v>13.1</c:v>
                </c:pt>
                <c:pt idx="7">
                  <c:v>23.2</c:v>
                </c:pt>
                <c:pt idx="8">
                  <c:v>0.2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2994349777444"/>
          <c:y val="8.2710452106920199E-2"/>
          <c:w val="0.66863430500474741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Πάρα πολύ &amp; Πολύ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63.8</c:v>
                </c:pt>
                <c:pt idx="2">
                  <c:v>73</c:v>
                </c:pt>
                <c:pt idx="4">
                  <c:v>65.2</c:v>
                </c:pt>
                <c:pt idx="5">
                  <c:v>68.400000000000006</c:v>
                </c:pt>
                <c:pt idx="6">
                  <c:v>70</c:v>
                </c:pt>
                <c:pt idx="8">
                  <c:v>63.599999999999994</c:v>
                </c:pt>
                <c:pt idx="9">
                  <c:v>69</c:v>
                </c:pt>
                <c:pt idx="10">
                  <c:v>68.400000000000006</c:v>
                </c:pt>
                <c:pt idx="11">
                  <c:v>73.3</c:v>
                </c:pt>
                <c:pt idx="13">
                  <c:v>66.099999999999994</c:v>
                </c:pt>
                <c:pt idx="14">
                  <c:v>71.400000000000006</c:v>
                </c:pt>
                <c:pt idx="15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46FC-90BA-0530BCEC176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23.4</c:v>
                </c:pt>
                <c:pt idx="2">
                  <c:v>14.8</c:v>
                </c:pt>
                <c:pt idx="4">
                  <c:v>19.5</c:v>
                </c:pt>
                <c:pt idx="5">
                  <c:v>20.100000000000001</c:v>
                </c:pt>
                <c:pt idx="6">
                  <c:v>17.399999999999999</c:v>
                </c:pt>
                <c:pt idx="8">
                  <c:v>18.8</c:v>
                </c:pt>
                <c:pt idx="9">
                  <c:v>16.8</c:v>
                </c:pt>
                <c:pt idx="10">
                  <c:v>22.4</c:v>
                </c:pt>
                <c:pt idx="11">
                  <c:v>15</c:v>
                </c:pt>
                <c:pt idx="13">
                  <c:v>19</c:v>
                </c:pt>
                <c:pt idx="14">
                  <c:v>16.399999999999999</c:v>
                </c:pt>
                <c:pt idx="15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3-46FC-90BA-0530BCEC176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Λίγο &amp; Καθόλου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12</c:v>
                </c:pt>
                <c:pt idx="2">
                  <c:v>11</c:v>
                </c:pt>
                <c:pt idx="4">
                  <c:v>13.5</c:v>
                </c:pt>
                <c:pt idx="5">
                  <c:v>10.8</c:v>
                </c:pt>
                <c:pt idx="6">
                  <c:v>11.399999999999999</c:v>
                </c:pt>
                <c:pt idx="8">
                  <c:v>15.6</c:v>
                </c:pt>
                <c:pt idx="9">
                  <c:v>13.1</c:v>
                </c:pt>
                <c:pt idx="10">
                  <c:v>8.4</c:v>
                </c:pt>
                <c:pt idx="11">
                  <c:v>11.3</c:v>
                </c:pt>
                <c:pt idx="13">
                  <c:v>13.600000000000001</c:v>
                </c:pt>
                <c:pt idx="14">
                  <c:v>11</c:v>
                </c:pt>
                <c:pt idx="15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3-46FC-90BA-0530BCEC176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Φύλλο1!$E$2:$E$17</c:f>
              <c:numCache>
                <c:formatCode>General</c:formatCode>
                <c:ptCount val="16"/>
                <c:pt idx="1">
                  <c:v>0.9</c:v>
                </c:pt>
                <c:pt idx="2">
                  <c:v>1.2</c:v>
                </c:pt>
                <c:pt idx="4">
                  <c:v>1.9</c:v>
                </c:pt>
                <c:pt idx="5">
                  <c:v>0.7</c:v>
                </c:pt>
                <c:pt idx="6">
                  <c:v>1.1000000000000001</c:v>
                </c:pt>
                <c:pt idx="8">
                  <c:v>2.1</c:v>
                </c:pt>
                <c:pt idx="9">
                  <c:v>1.1000000000000001</c:v>
                </c:pt>
                <c:pt idx="10">
                  <c:v>0.8</c:v>
                </c:pt>
                <c:pt idx="11">
                  <c:v>0.4</c:v>
                </c:pt>
                <c:pt idx="13">
                  <c:v>1.4</c:v>
                </c:pt>
                <c:pt idx="14">
                  <c:v>1.1000000000000001</c:v>
                </c:pt>
                <c:pt idx="1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3-46FC-90BA-0530BCEC17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79288987589172"/>
          <c:y val="2.1306447611512621E-2"/>
          <c:w val="0.70264291091497355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B-4879-8FD8-5AB5079505CA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B-4879-8FD8-5AB5079505C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B-4879-8FD8-5AB5079505CA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5B-4879-8FD8-5AB5079505CA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5B-4879-8FD8-5AB5079505C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5B-4879-8FD8-5AB507950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Πάρα πολύ</c:v>
                </c:pt>
                <c:pt idx="1">
                  <c:v>Πολύ</c:v>
                </c:pt>
                <c:pt idx="2">
                  <c:v>Μέτρια</c:v>
                </c:pt>
                <c:pt idx="3">
                  <c:v>Λίγο</c:v>
                </c:pt>
                <c:pt idx="4">
                  <c:v>Καθόλου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37.6</c:v>
                </c:pt>
                <c:pt idx="1">
                  <c:v>30.8</c:v>
                </c:pt>
                <c:pt idx="2">
                  <c:v>19.100000000000001</c:v>
                </c:pt>
                <c:pt idx="3">
                  <c:v>5.9</c:v>
                </c:pt>
                <c:pt idx="4">
                  <c:v>5.5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5B-4879-8FD8-5AB50795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2994349777444"/>
          <c:y val="8.2710452106920199E-2"/>
          <c:w val="0.66863430500474741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Δύσκολο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31.8</c:v>
                </c:pt>
                <c:pt idx="2">
                  <c:v>40.799999999999997</c:v>
                </c:pt>
                <c:pt idx="4">
                  <c:v>34.700000000000003</c:v>
                </c:pt>
                <c:pt idx="5">
                  <c:v>33.200000000000003</c:v>
                </c:pt>
                <c:pt idx="6">
                  <c:v>41.5</c:v>
                </c:pt>
                <c:pt idx="8">
                  <c:v>40.299999999999997</c:v>
                </c:pt>
                <c:pt idx="9">
                  <c:v>34.400000000000006</c:v>
                </c:pt>
                <c:pt idx="10">
                  <c:v>36.299999999999997</c:v>
                </c:pt>
                <c:pt idx="11">
                  <c:v>34.4</c:v>
                </c:pt>
                <c:pt idx="13">
                  <c:v>31.8</c:v>
                </c:pt>
                <c:pt idx="14">
                  <c:v>33.9</c:v>
                </c:pt>
                <c:pt idx="15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46FC-90BA-0530BCEC176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- ούτε 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35.1</c:v>
                </c:pt>
                <c:pt idx="2">
                  <c:v>29.8</c:v>
                </c:pt>
                <c:pt idx="4">
                  <c:v>27.9</c:v>
                </c:pt>
                <c:pt idx="5">
                  <c:v>33</c:v>
                </c:pt>
                <c:pt idx="6">
                  <c:v>33.700000000000003</c:v>
                </c:pt>
                <c:pt idx="8">
                  <c:v>29.1</c:v>
                </c:pt>
                <c:pt idx="9">
                  <c:v>31.8</c:v>
                </c:pt>
                <c:pt idx="10">
                  <c:v>34.700000000000003</c:v>
                </c:pt>
                <c:pt idx="11">
                  <c:v>32.1</c:v>
                </c:pt>
                <c:pt idx="13">
                  <c:v>30.7</c:v>
                </c:pt>
                <c:pt idx="14">
                  <c:v>33.799999999999997</c:v>
                </c:pt>
                <c:pt idx="1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3-46FC-90BA-0530BCEC176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Εύκολο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32.299999999999997</c:v>
                </c:pt>
                <c:pt idx="2">
                  <c:v>28.6</c:v>
                </c:pt>
                <c:pt idx="4">
                  <c:v>37</c:v>
                </c:pt>
                <c:pt idx="5">
                  <c:v>33.4</c:v>
                </c:pt>
                <c:pt idx="6">
                  <c:v>23.3</c:v>
                </c:pt>
                <c:pt idx="8">
                  <c:v>29.8</c:v>
                </c:pt>
                <c:pt idx="9">
                  <c:v>31.7</c:v>
                </c:pt>
                <c:pt idx="10">
                  <c:v>28.6</c:v>
                </c:pt>
                <c:pt idx="11">
                  <c:v>33.200000000000003</c:v>
                </c:pt>
                <c:pt idx="13">
                  <c:v>36.5</c:v>
                </c:pt>
                <c:pt idx="14">
                  <c:v>31.799999999999997</c:v>
                </c:pt>
                <c:pt idx="15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3-46FC-90BA-0530BCEC176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Φύλλο1!$E$2:$E$17</c:f>
              <c:numCache>
                <c:formatCode>General</c:formatCode>
                <c:ptCount val="16"/>
                <c:pt idx="1">
                  <c:v>0.7</c:v>
                </c:pt>
                <c:pt idx="2">
                  <c:v>0.9</c:v>
                </c:pt>
                <c:pt idx="4">
                  <c:v>0.5</c:v>
                </c:pt>
                <c:pt idx="5">
                  <c:v>0.5</c:v>
                </c:pt>
                <c:pt idx="6">
                  <c:v>1.4</c:v>
                </c:pt>
                <c:pt idx="8">
                  <c:v>0.8</c:v>
                </c:pt>
                <c:pt idx="9">
                  <c:v>2.1</c:v>
                </c:pt>
                <c:pt idx="10">
                  <c:v>0.5</c:v>
                </c:pt>
                <c:pt idx="11">
                  <c:v>0.4</c:v>
                </c:pt>
                <c:pt idx="13">
                  <c:v>0.9</c:v>
                </c:pt>
                <c:pt idx="14">
                  <c:v>0.6</c:v>
                </c:pt>
                <c:pt idx="1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3-46FC-90BA-0530BCEC17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79288987589172"/>
          <c:y val="2.1306447611512621E-2"/>
          <c:w val="0.70264291091497355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B-4879-8FD8-5AB5079505CA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B-4879-8FD8-5AB5079505C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B-4879-8FD8-5AB5079505CA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5B-4879-8FD8-5AB5079505CA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5B-4879-8FD8-5AB5079505C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5B-4879-8FD8-5AB507950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δύσκολο</c:v>
                </c:pt>
                <c:pt idx="1">
                  <c:v>Μάλλον δύσκολο</c:v>
                </c:pt>
                <c:pt idx="2">
                  <c:v>Ούτε εύκολο ούτε δύσκολο</c:v>
                </c:pt>
                <c:pt idx="3">
                  <c:v>Μάλλον εύκολο</c:v>
                </c:pt>
                <c:pt idx="4">
                  <c:v>Πολύ εύκολο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11.4</c:v>
                </c:pt>
                <c:pt idx="1">
                  <c:v>25</c:v>
                </c:pt>
                <c:pt idx="2">
                  <c:v>32.4</c:v>
                </c:pt>
                <c:pt idx="3">
                  <c:v>18</c:v>
                </c:pt>
                <c:pt idx="4">
                  <c:v>12.4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5B-4879-8FD8-5AB50795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461578149097530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Αντίδραση του παιδιού</c:v>
                </c:pt>
                <c:pt idx="1">
                  <c:v>Έλλειψη χρόνου από τους γονείς</c:v>
                </c:pt>
                <c:pt idx="2">
                  <c:v>Κοινωνική πίεση από φίλους / συμμαθητές</c:v>
                </c:pt>
                <c:pt idx="3">
                  <c:v>Έλλειψη γνώσης για τις εφαρμογές</c:v>
                </c:pt>
                <c:pt idx="4">
                  <c:v>Χρήση οθονών για σχολικές δραστηριότητες</c:v>
                </c:pt>
                <c:pt idx="5">
                  <c:v>Δεν υπάρχει ιδιαίτερη δυσκολία</c:v>
                </c:pt>
                <c:pt idx="6">
                  <c:v>ΔΑ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40.5</c:v>
                </c:pt>
                <c:pt idx="1">
                  <c:v>15.9</c:v>
                </c:pt>
                <c:pt idx="2">
                  <c:v>11.4</c:v>
                </c:pt>
                <c:pt idx="3">
                  <c:v>11.3</c:v>
                </c:pt>
                <c:pt idx="4">
                  <c:v>4</c:v>
                </c:pt>
                <c:pt idx="5">
                  <c:v>16.8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2994349777444"/>
          <c:y val="8.2710452106920199E-2"/>
          <c:w val="0.66863430500474741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Καθόλου &amp; Λίγο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Φύλλο1!$B$2:$B$17</c:f>
              <c:numCache>
                <c:formatCode>General</c:formatCode>
                <c:ptCount val="16"/>
                <c:pt idx="1">
                  <c:v>35.299999999999997</c:v>
                </c:pt>
                <c:pt idx="2">
                  <c:v>33.799999999999997</c:v>
                </c:pt>
                <c:pt idx="4">
                  <c:v>32.200000000000003</c:v>
                </c:pt>
                <c:pt idx="5">
                  <c:v>31.200000000000003</c:v>
                </c:pt>
                <c:pt idx="6">
                  <c:v>40.200000000000003</c:v>
                </c:pt>
                <c:pt idx="8">
                  <c:v>27.799999999999997</c:v>
                </c:pt>
                <c:pt idx="9">
                  <c:v>36.6</c:v>
                </c:pt>
                <c:pt idx="10">
                  <c:v>36.799999999999997</c:v>
                </c:pt>
                <c:pt idx="11">
                  <c:v>35.5</c:v>
                </c:pt>
                <c:pt idx="13">
                  <c:v>30.099999999999998</c:v>
                </c:pt>
                <c:pt idx="14">
                  <c:v>33</c:v>
                </c:pt>
                <c:pt idx="15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46FC-90BA-0530BCEC176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Μέτρια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Φύλλο1!$C$2:$C$17</c:f>
              <c:numCache>
                <c:formatCode>General</c:formatCode>
                <c:ptCount val="16"/>
                <c:pt idx="1">
                  <c:v>39</c:v>
                </c:pt>
                <c:pt idx="2">
                  <c:v>37.1</c:v>
                </c:pt>
                <c:pt idx="4">
                  <c:v>32.5</c:v>
                </c:pt>
                <c:pt idx="5">
                  <c:v>42.1</c:v>
                </c:pt>
                <c:pt idx="6">
                  <c:v>35</c:v>
                </c:pt>
                <c:pt idx="8">
                  <c:v>39.799999999999997</c:v>
                </c:pt>
                <c:pt idx="9">
                  <c:v>38.5</c:v>
                </c:pt>
                <c:pt idx="10">
                  <c:v>37.5</c:v>
                </c:pt>
                <c:pt idx="11">
                  <c:v>37.200000000000003</c:v>
                </c:pt>
                <c:pt idx="13">
                  <c:v>38.1</c:v>
                </c:pt>
                <c:pt idx="14">
                  <c:v>40.799999999999997</c:v>
                </c:pt>
                <c:pt idx="15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3-46FC-90BA-0530BCEC176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Πολύ &amp; Πάρα πολύ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Φύλλο1!$D$2:$D$17</c:f>
              <c:numCache>
                <c:formatCode>General</c:formatCode>
                <c:ptCount val="16"/>
                <c:pt idx="1">
                  <c:v>24.7</c:v>
                </c:pt>
                <c:pt idx="2">
                  <c:v>28.299999999999997</c:v>
                </c:pt>
                <c:pt idx="4">
                  <c:v>33.799999999999997</c:v>
                </c:pt>
                <c:pt idx="5">
                  <c:v>25.900000000000002</c:v>
                </c:pt>
                <c:pt idx="6">
                  <c:v>23.9</c:v>
                </c:pt>
                <c:pt idx="8">
                  <c:v>31</c:v>
                </c:pt>
                <c:pt idx="9">
                  <c:v>23.9</c:v>
                </c:pt>
                <c:pt idx="10">
                  <c:v>24.6</c:v>
                </c:pt>
                <c:pt idx="11">
                  <c:v>27</c:v>
                </c:pt>
                <c:pt idx="13">
                  <c:v>30.5</c:v>
                </c:pt>
                <c:pt idx="14">
                  <c:v>25.3</c:v>
                </c:pt>
                <c:pt idx="1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3-46FC-90BA-0530BCEC176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Φύλλο1!$A$2:$A$17</c:f>
              <c:strCache>
                <c:ptCount val="16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</c:strCache>
            </c:strRef>
          </c:cat>
          <c:val>
            <c:numRef>
              <c:f>Φύλλο1!$E$2:$E$17</c:f>
              <c:numCache>
                <c:formatCode>General</c:formatCode>
                <c:ptCount val="16"/>
                <c:pt idx="1">
                  <c:v>1.1000000000000001</c:v>
                </c:pt>
                <c:pt idx="2">
                  <c:v>0.8</c:v>
                </c:pt>
                <c:pt idx="4">
                  <c:v>1.5</c:v>
                </c:pt>
                <c:pt idx="5">
                  <c:v>0.8</c:v>
                </c:pt>
                <c:pt idx="6">
                  <c:v>0.9</c:v>
                </c:pt>
                <c:pt idx="8">
                  <c:v>1.4</c:v>
                </c:pt>
                <c:pt idx="9">
                  <c:v>0.9</c:v>
                </c:pt>
                <c:pt idx="10">
                  <c:v>1</c:v>
                </c:pt>
                <c:pt idx="11">
                  <c:v>0.4</c:v>
                </c:pt>
                <c:pt idx="13">
                  <c:v>1.3</c:v>
                </c:pt>
                <c:pt idx="14">
                  <c:v>0.9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3-46FC-90BA-0530BCEC17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79288987589172"/>
          <c:y val="2.1306447611512621E-2"/>
          <c:w val="0.70264291091497355"/>
          <c:h val="6.6595155281357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59007336008811"/>
          <c:y val="3.9134375027670851E-2"/>
          <c:w val="0.69191213690728204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B-4879-8FD8-5AB5079505CA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B-4879-8FD8-5AB5079505C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B-4879-8FD8-5AB5079505CA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5B-4879-8FD8-5AB5079505CA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5B-4879-8FD8-5AB5079505C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5B-4879-8FD8-5AB507950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Καθόλου ενημερωμένος/η</c:v>
                </c:pt>
                <c:pt idx="1">
                  <c:v>Λίγο ενημερωμένος/η</c:v>
                </c:pt>
                <c:pt idx="2">
                  <c:v>Μέτρια ενημερωμένος/η</c:v>
                </c:pt>
                <c:pt idx="3">
                  <c:v>Πολύ ενημερωμένος/η</c:v>
                </c:pt>
                <c:pt idx="4">
                  <c:v>Πάρα πολύ ενημερωμένος/η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8.6</c:v>
                </c:pt>
                <c:pt idx="1">
                  <c:v>25.8</c:v>
                </c:pt>
                <c:pt idx="2">
                  <c:v>38.1</c:v>
                </c:pt>
                <c:pt idx="3">
                  <c:v>18.7</c:v>
                </c:pt>
                <c:pt idx="4">
                  <c:v>7.8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5B-4879-8FD8-5AB50795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461578149097530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4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tint val="6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tint val="4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84-4BF0-BFE3-AF92BC9513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Ενημερωτικές καμπάνιες</c:v>
                </c:pt>
                <c:pt idx="1">
                  <c:v>Κρατικοί φορείς</c:v>
                </c:pt>
                <c:pt idx="2">
                  <c:v>Σχολείο</c:v>
                </c:pt>
                <c:pt idx="3">
                  <c:v>Ψυχολόγος / ειδικός ψυχικής υγείας</c:v>
                </c:pt>
                <c:pt idx="4">
                  <c:v>Social media</c:v>
                </c:pt>
                <c:pt idx="5">
                  <c:v>Παιδίατρος</c:v>
                </c:pt>
                <c:pt idx="6">
                  <c:v>Άλλοι γονείς</c:v>
                </c:pt>
                <c:pt idx="7">
                  <c:v>Άλλο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52.6</c:v>
                </c:pt>
                <c:pt idx="1">
                  <c:v>51.8</c:v>
                </c:pt>
                <c:pt idx="2">
                  <c:v>50</c:v>
                </c:pt>
                <c:pt idx="3">
                  <c:v>40.4</c:v>
                </c:pt>
                <c:pt idx="4">
                  <c:v>22.8</c:v>
                </c:pt>
                <c:pt idx="5">
                  <c:v>21.1</c:v>
                </c:pt>
                <c:pt idx="6">
                  <c:v>12.9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9.5815644316183571E-2"/>
          <c:w val="0.71766977570125678"/>
          <c:h val="0.8144489855795781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… social media;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2-4E86-ABE0-CCFE51BC54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2-4E86-ABE0-CCFE51BC5451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2-4E86-ABE0-CCFE51BC5451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2-4E86-ABE0-CCFE51BC545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2-4E86-ABE0-CCFE51BC54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Έως 15 λεπτά</c:v>
                </c:pt>
                <c:pt idx="1">
                  <c:v>16-30 λεπτά</c:v>
                </c:pt>
                <c:pt idx="2">
                  <c:v>31-60 λεπτά</c:v>
                </c:pt>
                <c:pt idx="3">
                  <c:v>Πάνω από 1 ώρα</c:v>
                </c:pt>
                <c:pt idx="4">
                  <c:v>Δεν γνωρίζω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35.6</c:v>
                </c:pt>
                <c:pt idx="1">
                  <c:v>33.5</c:v>
                </c:pt>
                <c:pt idx="2">
                  <c:v>17.7</c:v>
                </c:pt>
                <c:pt idx="3">
                  <c:v>10.6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42-4E86-ABE0-CCFE51BC5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62916947601876"/>
          <c:y val="6.691183840417296E-2"/>
          <c:w val="0.66216111921548204"/>
          <c:h val="0.892741274509176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μεγάλο &amp; Μεγάλο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  <c:pt idx="16">
                  <c:v>ΟΙΚΟΝΟΜ. ΚΑΤΑΣΤΑΣΗ</c:v>
                </c:pt>
                <c:pt idx="17">
                  <c:v>Άνετη</c:v>
                </c:pt>
                <c:pt idx="18">
                  <c:v>Μέτρια</c:v>
                </c:pt>
                <c:pt idx="19">
                  <c:v>Δύσκολη</c:v>
                </c:pt>
              </c:strCache>
            </c:strRef>
          </c:cat>
          <c:val>
            <c:numRef>
              <c:f>Φύλλο1!$B$2:$B$21</c:f>
              <c:numCache>
                <c:formatCode>General</c:formatCode>
                <c:ptCount val="20"/>
                <c:pt idx="1">
                  <c:v>56.4</c:v>
                </c:pt>
                <c:pt idx="2">
                  <c:v>72.400000000000006</c:v>
                </c:pt>
                <c:pt idx="4">
                  <c:v>56.900000000000006</c:v>
                </c:pt>
                <c:pt idx="5">
                  <c:v>65.5</c:v>
                </c:pt>
                <c:pt idx="6">
                  <c:v>67.099999999999994</c:v>
                </c:pt>
                <c:pt idx="8">
                  <c:v>61.5</c:v>
                </c:pt>
                <c:pt idx="9">
                  <c:v>65.2</c:v>
                </c:pt>
                <c:pt idx="10">
                  <c:v>66.5</c:v>
                </c:pt>
                <c:pt idx="11">
                  <c:v>63.5</c:v>
                </c:pt>
                <c:pt idx="13">
                  <c:v>62.8</c:v>
                </c:pt>
                <c:pt idx="14">
                  <c:v>66.7</c:v>
                </c:pt>
                <c:pt idx="15">
                  <c:v>64.8</c:v>
                </c:pt>
                <c:pt idx="17">
                  <c:v>57</c:v>
                </c:pt>
                <c:pt idx="18">
                  <c:v>64.900000000000006</c:v>
                </c:pt>
                <c:pt idx="19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Μέτριο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  <c:pt idx="16">
                  <c:v>ΟΙΚΟΝΟΜ. ΚΑΤΑΣΤΑΣΗ</c:v>
                </c:pt>
                <c:pt idx="17">
                  <c:v>Άνετη</c:v>
                </c:pt>
                <c:pt idx="18">
                  <c:v>Μέτρια</c:v>
                </c:pt>
                <c:pt idx="19">
                  <c:v>Δύσκολη</c:v>
                </c:pt>
              </c:strCache>
            </c:strRef>
          </c:cat>
          <c:val>
            <c:numRef>
              <c:f>Φύλλο1!$C$2:$C$21</c:f>
              <c:numCache>
                <c:formatCode>General</c:formatCode>
                <c:ptCount val="20"/>
                <c:pt idx="1">
                  <c:v>31.6</c:v>
                </c:pt>
                <c:pt idx="2">
                  <c:v>19.399999999999999</c:v>
                </c:pt>
                <c:pt idx="4">
                  <c:v>28.2</c:v>
                </c:pt>
                <c:pt idx="5">
                  <c:v>25.4</c:v>
                </c:pt>
                <c:pt idx="6">
                  <c:v>24.1</c:v>
                </c:pt>
                <c:pt idx="8">
                  <c:v>20.9</c:v>
                </c:pt>
                <c:pt idx="9">
                  <c:v>28.3</c:v>
                </c:pt>
                <c:pt idx="10">
                  <c:v>25.4</c:v>
                </c:pt>
                <c:pt idx="11">
                  <c:v>28.1</c:v>
                </c:pt>
                <c:pt idx="13">
                  <c:v>26.3</c:v>
                </c:pt>
                <c:pt idx="14">
                  <c:v>24.7</c:v>
                </c:pt>
                <c:pt idx="15">
                  <c:v>24.9</c:v>
                </c:pt>
                <c:pt idx="17">
                  <c:v>32.1</c:v>
                </c:pt>
                <c:pt idx="18">
                  <c:v>26.7</c:v>
                </c:pt>
                <c:pt idx="19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Πολύ μικρό &amp; μικρό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  <c:pt idx="16">
                  <c:v>ΟΙΚΟΝΟΜ. ΚΑΤΑΣΤΑΣΗ</c:v>
                </c:pt>
                <c:pt idx="17">
                  <c:v>Άνετη</c:v>
                </c:pt>
                <c:pt idx="18">
                  <c:v>Μέτρια</c:v>
                </c:pt>
                <c:pt idx="19">
                  <c:v>Δύσκολη</c:v>
                </c:pt>
              </c:strCache>
            </c:strRef>
          </c:cat>
          <c:val>
            <c:numRef>
              <c:f>Φύλλο1!$D$2:$D$21</c:f>
              <c:numCache>
                <c:formatCode>General</c:formatCode>
                <c:ptCount val="20"/>
                <c:pt idx="1">
                  <c:v>10.399999999999999</c:v>
                </c:pt>
                <c:pt idx="2">
                  <c:v>6.2</c:v>
                </c:pt>
                <c:pt idx="4">
                  <c:v>14.2</c:v>
                </c:pt>
                <c:pt idx="5">
                  <c:v>7.3000000000000007</c:v>
                </c:pt>
                <c:pt idx="6">
                  <c:v>6.3</c:v>
                </c:pt>
                <c:pt idx="8">
                  <c:v>13.7</c:v>
                </c:pt>
                <c:pt idx="9">
                  <c:v>6.1</c:v>
                </c:pt>
                <c:pt idx="10">
                  <c:v>6.4</c:v>
                </c:pt>
                <c:pt idx="11">
                  <c:v>7.3000000000000007</c:v>
                </c:pt>
                <c:pt idx="13">
                  <c:v>10.3</c:v>
                </c:pt>
                <c:pt idx="14">
                  <c:v>7</c:v>
                </c:pt>
                <c:pt idx="15">
                  <c:v>7.4</c:v>
                </c:pt>
                <c:pt idx="17">
                  <c:v>7.9</c:v>
                </c:pt>
                <c:pt idx="18">
                  <c:v>6.8999999999999995</c:v>
                </c:pt>
                <c:pt idx="19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Φύλλο1!$A$2:$A$21</c:f>
              <c:strCache>
                <c:ptCount val="20"/>
                <c:pt idx="0">
                  <c:v>ΦΥΛΟ ΓΟΝΕΑ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 ΓΟΝΕΑ</c:v>
                </c:pt>
                <c:pt idx="4">
                  <c:v>έως 34 </c:v>
                </c:pt>
                <c:pt idx="5">
                  <c:v>35-44 </c:v>
                </c:pt>
                <c:pt idx="6">
                  <c:v>45+</c:v>
                </c:pt>
                <c:pt idx="7">
                  <c:v>ΕΚΠΑΙΔ. ΕΠΙΠΕΔΟ</c:v>
                </c:pt>
                <c:pt idx="8">
                  <c:v>Έως απόφ. Λυκείου</c:v>
                </c:pt>
                <c:pt idx="9">
                  <c:v>Τεχν. εκπαίδευση – ΙΕΚ</c:v>
                </c:pt>
                <c:pt idx="10">
                  <c:v>Απόφοιτος ΤΕΙ/ ΑΕΙ</c:v>
                </c:pt>
                <c:pt idx="11">
                  <c:v>Μεταπ. / διδακτ.</c:v>
                </c:pt>
                <c:pt idx="12">
                  <c:v>ΗΛΙΚΙΑ ΠΑΙΔΙΟΥ</c:v>
                </c:pt>
                <c:pt idx="13">
                  <c:v>2-5 ετών</c:v>
                </c:pt>
                <c:pt idx="14">
                  <c:v>6-12 ετών</c:v>
                </c:pt>
                <c:pt idx="15">
                  <c:v>13-17 ετών</c:v>
                </c:pt>
                <c:pt idx="16">
                  <c:v>ΟΙΚΟΝΟΜ. ΚΑΤΑΣΤΑΣΗ</c:v>
                </c:pt>
                <c:pt idx="17">
                  <c:v>Άνετη</c:v>
                </c:pt>
                <c:pt idx="18">
                  <c:v>Μέτρια</c:v>
                </c:pt>
                <c:pt idx="19">
                  <c:v>Δύσκολη</c:v>
                </c:pt>
              </c:strCache>
            </c:strRef>
          </c:cat>
          <c:val>
            <c:numRef>
              <c:f>Φύλλο1!$E$2:$E$21</c:f>
              <c:numCache>
                <c:formatCode>General</c:formatCode>
                <c:ptCount val="20"/>
                <c:pt idx="1">
                  <c:v>1.7</c:v>
                </c:pt>
                <c:pt idx="2">
                  <c:v>1.9</c:v>
                </c:pt>
                <c:pt idx="4">
                  <c:v>0.7</c:v>
                </c:pt>
                <c:pt idx="5">
                  <c:v>1.7</c:v>
                </c:pt>
                <c:pt idx="6">
                  <c:v>2.5</c:v>
                </c:pt>
                <c:pt idx="8">
                  <c:v>3.8</c:v>
                </c:pt>
                <c:pt idx="9">
                  <c:v>0.4</c:v>
                </c:pt>
                <c:pt idx="10">
                  <c:v>1.6</c:v>
                </c:pt>
                <c:pt idx="11">
                  <c:v>1.1000000000000001</c:v>
                </c:pt>
                <c:pt idx="13">
                  <c:v>0.6</c:v>
                </c:pt>
                <c:pt idx="14">
                  <c:v>1.6</c:v>
                </c:pt>
                <c:pt idx="15">
                  <c:v>3</c:v>
                </c:pt>
                <c:pt idx="17">
                  <c:v>2.9</c:v>
                </c:pt>
                <c:pt idx="18">
                  <c:v>1.5</c:v>
                </c:pt>
                <c:pt idx="19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3387066771398"/>
          <c:y val="2.1306465748207434E-2"/>
          <c:w val="0.72844211199125009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C-42D5-9D4C-6218007637C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C-42D5-9D4C-6218007637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C-42D5-9D4C-6218007637C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C-42D5-9D4C-6218007637C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C-42D5-9D4C-6218007637C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C-42D5-9D4C-621800763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μεγάλο</c:v>
                </c:pt>
                <c:pt idx="1">
                  <c:v>Μεγάλο</c:v>
                </c:pt>
                <c:pt idx="2">
                  <c:v>Μέτριο</c:v>
                </c:pt>
                <c:pt idx="3">
                  <c:v>Μικρό</c:v>
                </c:pt>
                <c:pt idx="4">
                  <c:v>Πολύ μικρό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27.6</c:v>
                </c:pt>
                <c:pt idx="1">
                  <c:v>36.9</c:v>
                </c:pt>
                <c:pt idx="2">
                  <c:v>25.5</c:v>
                </c:pt>
                <c:pt idx="3">
                  <c:v>5.8</c:v>
                </c:pt>
                <c:pt idx="4">
                  <c:v>2.5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C-42D5-9D4C-621800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8998586715122"/>
          <c:y val="9.5245434055734435E-2"/>
          <c:w val="0.66689035264822671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Συμφωνώ &amp; Μάλλον συμφωνώ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Εργαλεία γονικού ελέγχου — παροχή δωρεάν, κρατικά υποστηριζόμενων εργαλείων στους γονείς για την παρακολούθηση και τον περιορισμό της χρήσης των μέσων κοινωνικής δικτύωσης από τα παιδιά τους</c:v>
                </c:pt>
                <c:pt idx="1">
                  <c:v>Επαλήθευση ηλικίας — υποχρέωση των πλατφορμών να επαληθεύουν την ηλικία των χρηστών και να λαμβάνουν γονική συναίνεση για άτομα κάτω των 16 ετών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90.6</c:v>
                </c:pt>
                <c:pt idx="1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Διαφωνώ &amp; Μάλλον διαφωνώ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Εργαλεία γονικού ελέγχου — παροχή δωρεάν, κρατικά υποστηριζόμενων εργαλείων στους γονείς για την παρακολούθηση και τον περιορισμό της χρήσης των μέσων κοινωνικής δικτύωσης από τα παιδιά τους</c:v>
                </c:pt>
                <c:pt idx="1">
                  <c:v>Επαλήθευση ηλικίας — υποχρέωση των πλατφορμών να επαληθεύουν την ηλικία των χρηστών και να λαμβάνουν γονική συναίνεση για άτομα κάτω των 16 ετών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7.6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Δεν έχω άποψη/ δεν είμαι εξοικειωμένος/η με αυτό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Φύλλο1!$A$2:$A$3</c:f>
              <c:strCache>
                <c:ptCount val="2"/>
                <c:pt idx="0">
                  <c:v>Εργαλεία γονικού ελέγχου — παροχή δωρεάν, κρατικά υποστηριζόμενων εργαλείων στους γονείς για την παρακολούθηση και τον περιορισμό της χρήσης των μέσων κοινωνικής δικτύωσης από τα παιδιά τους</c:v>
                </c:pt>
                <c:pt idx="1">
                  <c:v>Επαλήθευση ηλικίας — υποχρέωση των πλατφορμών να επαληθεύουν την ηλικία των χρηστών και να λαμβάνουν γονική συναίνεση για άτομα κάτω των 16 ετών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1.7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565398916481591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5084137586060042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Λιγότερο από 1 ώρα</c:v>
                </c:pt>
                <c:pt idx="1">
                  <c:v>1-2 ώρες</c:v>
                </c:pt>
                <c:pt idx="2">
                  <c:v>3-4 ώρες</c:v>
                </c:pt>
                <c:pt idx="3">
                  <c:v>5-6 ώρες</c:v>
                </c:pt>
                <c:pt idx="4">
                  <c:v>7-8 ώρες</c:v>
                </c:pt>
                <c:pt idx="5">
                  <c:v>Πάνω από 8 ώρες</c:v>
                </c:pt>
                <c:pt idx="6">
                  <c:v>Δεν γνωρίζω/δεν μπορώ να υπολογίσω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1.3</c:v>
                </c:pt>
                <c:pt idx="1">
                  <c:v>10.7</c:v>
                </c:pt>
                <c:pt idx="2">
                  <c:v>37.299999999999997</c:v>
                </c:pt>
                <c:pt idx="3">
                  <c:v>33.4</c:v>
                </c:pt>
                <c:pt idx="4">
                  <c:v>10.4</c:v>
                </c:pt>
                <c:pt idx="5">
                  <c:v>4.9000000000000004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75534555976825"/>
          <c:y val="5.1909730737597998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78079342363897"/>
          <c:y val="6.691183840417296E-2"/>
          <c:w val="0.70900941615023549"/>
          <c:h val="0.84349580492603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5 ώρες και περισσότερο</c:v>
                </c:pt>
              </c:strCache>
            </c:strRef>
          </c:tx>
          <c:spPr>
            <a:solidFill>
              <a:srgbClr val="2683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Φύλλο1!$B$2:$B$12</c:f>
              <c:numCache>
                <c:formatCode>General</c:formatCode>
                <c:ptCount val="11"/>
                <c:pt idx="1">
                  <c:v>43.4</c:v>
                </c:pt>
                <c:pt idx="2">
                  <c:v>54</c:v>
                </c:pt>
                <c:pt idx="4">
                  <c:v>38.5</c:v>
                </c:pt>
                <c:pt idx="5">
                  <c:v>56.2</c:v>
                </c:pt>
                <c:pt idx="6">
                  <c:v>46.699999999999996</c:v>
                </c:pt>
                <c:pt idx="8">
                  <c:v>44.199999999999996</c:v>
                </c:pt>
                <c:pt idx="9">
                  <c:v>48.6</c:v>
                </c:pt>
                <c:pt idx="10">
                  <c:v>53.900000000000006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2-4442-ADBA-3CE3E784A1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5084137586060042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BF-4313-92DF-A30E011A83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BF-4313-92DF-A30E011A83C3}"/>
              </c:ext>
            </c:extLst>
          </c:dPt>
          <c:dPt>
            <c:idx val="2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BF-4313-92DF-A30E011A83C3}"/>
              </c:ext>
            </c:extLst>
          </c:dPt>
          <c:dPt>
            <c:idx val="3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BF-4313-92DF-A30E011A83C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BF-4313-92DF-A30E011A83C3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1BF-4313-92DF-A30E011A83C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1BF-4313-92DF-A30E011A8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Πολλές φορές μέσα στην ημέρα</c:v>
                </c:pt>
                <c:pt idx="1">
                  <c:v>Καθημερινά</c:v>
                </c:pt>
                <c:pt idx="2">
                  <c:v>Αρκετά συχνά, 4-5 φορές την εβδομάδα</c:v>
                </c:pt>
                <c:pt idx="3">
                  <c:v>2-3 φορές την εβδομάδα</c:v>
                </c:pt>
                <c:pt idx="4">
                  <c:v>Αραιότερα</c:v>
                </c:pt>
                <c:pt idx="5">
                  <c:v>Ποτέ</c:v>
                </c:pt>
                <c:pt idx="6">
                  <c:v>ΔΑ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0">
                  <c:v>50.2</c:v>
                </c:pt>
                <c:pt idx="1">
                  <c:v>39</c:v>
                </c:pt>
                <c:pt idx="2">
                  <c:v>6.6</c:v>
                </c:pt>
                <c:pt idx="3">
                  <c:v>1.6</c:v>
                </c:pt>
                <c:pt idx="4">
                  <c:v>1.7</c:v>
                </c:pt>
                <c:pt idx="5">
                  <c:v>0.3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BF-4313-92DF-A30E011A8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10278706720157"/>
          <c:y val="6.4654893589494777E-2"/>
          <c:w val="0.75474224379263621"/>
          <c:h val="0.881863866775568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Καθημερινά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Φύλλο1!$B$2:$B$12</c:f>
              <c:numCache>
                <c:formatCode>General</c:formatCode>
                <c:ptCount val="11"/>
                <c:pt idx="1">
                  <c:v>92.4</c:v>
                </c:pt>
                <c:pt idx="2">
                  <c:v>85.8</c:v>
                </c:pt>
                <c:pt idx="4">
                  <c:v>86.6</c:v>
                </c:pt>
                <c:pt idx="5">
                  <c:v>89.4</c:v>
                </c:pt>
                <c:pt idx="6">
                  <c:v>90.5</c:v>
                </c:pt>
                <c:pt idx="8">
                  <c:v>88.1</c:v>
                </c:pt>
                <c:pt idx="9">
                  <c:v>89.9</c:v>
                </c:pt>
                <c:pt idx="10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9-4A56-8FF7-30940805360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Αρκετά συχνά (4-5)</c:v>
                </c:pt>
              </c:strCache>
            </c:strRef>
          </c:tx>
          <c:spPr>
            <a:solidFill>
              <a:srgbClr val="3DD3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Φύλλο1!$C$2:$C$12</c:f>
              <c:numCache>
                <c:formatCode>General</c:formatCode>
                <c:ptCount val="11"/>
                <c:pt idx="1">
                  <c:v>4.7</c:v>
                </c:pt>
                <c:pt idx="2">
                  <c:v>8.4</c:v>
                </c:pt>
                <c:pt idx="4">
                  <c:v>5.9</c:v>
                </c:pt>
                <c:pt idx="5">
                  <c:v>6.7</c:v>
                </c:pt>
                <c:pt idx="6">
                  <c:v>6.8</c:v>
                </c:pt>
                <c:pt idx="8">
                  <c:v>5.9</c:v>
                </c:pt>
                <c:pt idx="9">
                  <c:v>7.8</c:v>
                </c:pt>
                <c:pt idx="1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9-4A56-8FF7-30940805360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Αραιότερα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Φύλλο1!$D$2:$D$12</c:f>
              <c:numCache>
                <c:formatCode>General</c:formatCode>
                <c:ptCount val="11"/>
                <c:pt idx="1">
                  <c:v>1.7999999999999998</c:v>
                </c:pt>
                <c:pt idx="2">
                  <c:v>5.3999999999999995</c:v>
                </c:pt>
                <c:pt idx="4">
                  <c:v>5.9</c:v>
                </c:pt>
                <c:pt idx="5">
                  <c:v>3.1999999999999997</c:v>
                </c:pt>
                <c:pt idx="6">
                  <c:v>2.8</c:v>
                </c:pt>
                <c:pt idx="8">
                  <c:v>5.5</c:v>
                </c:pt>
                <c:pt idx="9">
                  <c:v>2.4000000000000004</c:v>
                </c:pt>
                <c:pt idx="1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79-4A56-8FF7-309408053604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551354249854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79-4A56-8FF7-309408053604}"/>
                </c:ext>
              </c:extLst>
            </c:dLbl>
            <c:dLbl>
              <c:idx val="2"/>
              <c:layout>
                <c:manualLayout>
                  <c:x val="1.870888403552756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79-4A56-8FF7-309408053604}"/>
                </c:ext>
              </c:extLst>
            </c:dLbl>
            <c:dLbl>
              <c:idx val="4"/>
              <c:layout>
                <c:manualLayout>
                  <c:x val="2.49451787140367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79-4A56-8FF7-309408053604}"/>
                </c:ext>
              </c:extLst>
            </c:dLbl>
            <c:dLbl>
              <c:idx val="5"/>
              <c:layout>
                <c:manualLayout>
                  <c:x val="1.039382446418198E-2"/>
                  <c:y val="8.2753687227209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79-4A56-8FF7-309408053604}"/>
                </c:ext>
              </c:extLst>
            </c:dLbl>
            <c:dLbl>
              <c:idx val="6"/>
              <c:layout>
                <c:manualLayout>
                  <c:x val="2.4945178714036755E-2"/>
                  <c:y val="8.2753687227209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79-4A56-8FF7-309408053604}"/>
                </c:ext>
              </c:extLst>
            </c:dLbl>
            <c:dLbl>
              <c:idx val="7"/>
              <c:layout>
                <c:manualLayout>
                  <c:x val="3.1181473392545941E-2"/>
                  <c:y val="2.25694481467817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79-4A56-8FF7-309408053604}"/>
                </c:ext>
              </c:extLst>
            </c:dLbl>
            <c:dLbl>
              <c:idx val="8"/>
              <c:layout>
                <c:manualLayout>
                  <c:x val="6.2362946785091888E-3"/>
                  <c:y val="1.655073744544197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79-4A56-8FF7-3094080536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Φύλλο1!$E$2:$E$12</c:f>
              <c:numCache>
                <c:formatCode>General</c:formatCode>
                <c:ptCount val="11"/>
                <c:pt idx="1">
                  <c:v>1</c:v>
                </c:pt>
                <c:pt idx="2">
                  <c:v>0.2</c:v>
                </c:pt>
                <c:pt idx="4">
                  <c:v>1.5</c:v>
                </c:pt>
                <c:pt idx="5">
                  <c:v>0.8</c:v>
                </c:pt>
                <c:pt idx="6">
                  <c:v>0</c:v>
                </c:pt>
                <c:pt idx="8">
                  <c:v>0.4</c:v>
                </c:pt>
                <c:pt idx="9">
                  <c:v>0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9-4A56-8FF7-3094080536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75741255642741"/>
          <c:y val="2.1306465748207434E-2"/>
          <c:w val="0.7775885246940083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9.5815644316183571E-2"/>
          <c:w val="0.71766977570125678"/>
          <c:h val="0.8144489855795781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8-4D45-A5D8-603FF2E74C91}"/>
              </c:ext>
            </c:extLst>
          </c:dPt>
          <c:dPt>
            <c:idx val="1"/>
            <c:invertIfNegative val="0"/>
            <c:bubble3D val="0"/>
            <c:spPr>
              <a:solidFill>
                <a:srgbClr val="3DD3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8-4D45-A5D8-603FF2E74C91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8-4D45-A5D8-603FF2E74C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38-4D45-A5D8-603FF2E74C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38-4D45-A5D8-603FF2E74C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AF-4A65-A392-7737900E33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Αρκετά 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Καθόλου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19.7</c:v>
                </c:pt>
                <c:pt idx="1">
                  <c:v>23.6</c:v>
                </c:pt>
                <c:pt idx="2">
                  <c:v>23.5</c:v>
                </c:pt>
                <c:pt idx="3">
                  <c:v>24.1</c:v>
                </c:pt>
                <c:pt idx="4">
                  <c:v>8.8000000000000007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38-4D45-A5D8-603FF2E74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4634341621061"/>
          <c:y val="7.5939617662885678E-2"/>
          <c:w val="0.70460904909648503"/>
          <c:h val="0.858887102289004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συχνά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Φύλλο1!$B$2:$B$12</c:f>
              <c:numCache>
                <c:formatCode>General</c:formatCode>
                <c:ptCount val="11"/>
                <c:pt idx="1">
                  <c:v>40.9</c:v>
                </c:pt>
                <c:pt idx="2">
                  <c:v>45.7</c:v>
                </c:pt>
                <c:pt idx="4">
                  <c:v>40.5</c:v>
                </c:pt>
                <c:pt idx="5">
                  <c:v>44.7</c:v>
                </c:pt>
                <c:pt idx="6">
                  <c:v>43.4</c:v>
                </c:pt>
                <c:pt idx="8">
                  <c:v>37.799999999999997</c:v>
                </c:pt>
                <c:pt idx="9">
                  <c:v>45.400000000000006</c:v>
                </c:pt>
                <c:pt idx="10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5-4380-9B57-C247B223693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Φύλλο1!$C$2:$C$12</c:f>
              <c:numCache>
                <c:formatCode>General</c:formatCode>
                <c:ptCount val="11"/>
                <c:pt idx="1">
                  <c:v>25.3</c:v>
                </c:pt>
                <c:pt idx="2">
                  <c:v>21.6</c:v>
                </c:pt>
                <c:pt idx="4">
                  <c:v>19.7</c:v>
                </c:pt>
                <c:pt idx="5">
                  <c:v>26</c:v>
                </c:pt>
                <c:pt idx="6">
                  <c:v>23</c:v>
                </c:pt>
                <c:pt idx="8">
                  <c:v>25.5</c:v>
                </c:pt>
                <c:pt idx="9">
                  <c:v>24.4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5-4380-9B57-C247B223693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Καθόλου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Φύλλο1!$D$2:$D$12</c:f>
              <c:numCache>
                <c:formatCode>General</c:formatCode>
                <c:ptCount val="11"/>
                <c:pt idx="1">
                  <c:v>33.1</c:v>
                </c:pt>
                <c:pt idx="2">
                  <c:v>32.700000000000003</c:v>
                </c:pt>
                <c:pt idx="4">
                  <c:v>38.299999999999997</c:v>
                </c:pt>
                <c:pt idx="5">
                  <c:v>29.3</c:v>
                </c:pt>
                <c:pt idx="6">
                  <c:v>33.6</c:v>
                </c:pt>
                <c:pt idx="8">
                  <c:v>36.700000000000003</c:v>
                </c:pt>
                <c:pt idx="9">
                  <c:v>30.2</c:v>
                </c:pt>
                <c:pt idx="10">
                  <c:v>33.400000000000006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5-4380-9B57-C247B223693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ΟΙΚΟΝ. ΚΑΤΑΣΤΑΣΗ</c:v>
                </c:pt>
                <c:pt idx="8">
                  <c:v>Άνετη</c:v>
                </c:pt>
                <c:pt idx="9">
                  <c:v>Μέτρια</c:v>
                </c:pt>
                <c:pt idx="10">
                  <c:v>Δύσκολη</c:v>
                </c:pt>
              </c:strCache>
            </c:strRef>
          </c:cat>
          <c:val>
            <c:numRef>
              <c:f>Φύλλο1!$E$2:$E$12</c:f>
              <c:numCache>
                <c:formatCode>General</c:formatCode>
                <c:ptCount val="11"/>
                <c:pt idx="1">
                  <c:v>0.6</c:v>
                </c:pt>
                <c:pt idx="2">
                  <c:v>0</c:v>
                </c:pt>
                <c:pt idx="4">
                  <c:v>1.5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5-4380-9B57-C247B2236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52111787791824"/>
          <c:y val="2.1306465748207434E-2"/>
          <c:w val="0.80045493851520866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9.5815644316183571E-2"/>
          <c:w val="0.71766977570125678"/>
          <c:h val="0.8144489855795781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38-4D45-A5D8-603FF2E74C91}"/>
              </c:ext>
            </c:extLst>
          </c:dPt>
          <c:dPt>
            <c:idx val="1"/>
            <c:invertIfNegative val="0"/>
            <c:bubble3D val="0"/>
            <c:spPr>
              <a:solidFill>
                <a:srgbClr val="3DD3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38-4D45-A5D8-603FF2E74C91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38-4D45-A5D8-603FF2E74C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38-4D45-A5D8-603FF2E74C9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38-4D45-A5D8-603FF2E74C9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0D-44A6-877A-02D20069C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Αρκετά 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Καθόλου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32.299999999999997</c:v>
                </c:pt>
                <c:pt idx="1">
                  <c:v>28</c:v>
                </c:pt>
                <c:pt idx="2">
                  <c:v>26.1</c:v>
                </c:pt>
                <c:pt idx="3">
                  <c:v>9.9</c:v>
                </c:pt>
                <c:pt idx="4">
                  <c:v>3.4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38-4D45-A5D8-603FF2E74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68834956932894E-2"/>
          <c:y val="0.16734222524509185"/>
          <c:w val="0.8596157306483666"/>
          <c:h val="0.70435379940905751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Πάνω από 30 λεπτά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17-24 ετών</c:v>
                </c:pt>
                <c:pt idx="1">
                  <c:v>25-34 ετών</c:v>
                </c:pt>
                <c:pt idx="2">
                  <c:v>35-44 ετών</c:v>
                </c:pt>
                <c:pt idx="3">
                  <c:v>45-54 ετών</c:v>
                </c:pt>
                <c:pt idx="4">
                  <c:v>55-70 ετών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42.5</c:v>
                </c:pt>
                <c:pt idx="1">
                  <c:v>30.7</c:v>
                </c:pt>
                <c:pt idx="2">
                  <c:v>22.8</c:v>
                </c:pt>
                <c:pt idx="3">
                  <c:v>27.099999999999998</c:v>
                </c:pt>
                <c:pt idx="4">
                  <c:v>23.2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E-48C0-BCF1-0A472B98C8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4421888"/>
        <c:axId val="2014422976"/>
      </c:lineChart>
      <c:catAx>
        <c:axId val="20144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2976"/>
        <c:crosses val="autoZero"/>
        <c:auto val="1"/>
        <c:lblAlgn val="ctr"/>
        <c:lblOffset val="100"/>
        <c:noMultiLvlLbl val="0"/>
      </c:catAx>
      <c:valAx>
        <c:axId val="201442297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l-GR"/>
          </a:p>
        </c:txPr>
        <c:crossAx val="20144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536076871966335"/>
          <c:y val="7.6792932215793169E-2"/>
          <c:w val="0.75337417859047806"/>
          <c:h val="7.027216760236966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ptos" panose="020B0004020202020204" pitchFamily="34" charset="0"/>
        </a:defRPr>
      </a:pPr>
      <a:endParaRPr lang="el-G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5660156464833"/>
          <c:y val="9.435588155431951E-2"/>
          <c:w val="0.75091588169394285"/>
          <c:h val="0.739181251357203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συχνά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1">
                  <c:v>54.900000000000006</c:v>
                </c:pt>
                <c:pt idx="2">
                  <c:v>65.900000000000006</c:v>
                </c:pt>
                <c:pt idx="4">
                  <c:v>67.2</c:v>
                </c:pt>
                <c:pt idx="5">
                  <c:v>61.4</c:v>
                </c:pt>
                <c:pt idx="6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6-4055-AC89-7A025B3936B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1">
                  <c:v>29.2</c:v>
                </c:pt>
                <c:pt idx="2">
                  <c:v>22.9</c:v>
                </c:pt>
                <c:pt idx="4">
                  <c:v>15.2</c:v>
                </c:pt>
                <c:pt idx="5">
                  <c:v>27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6-4055-AC89-7A025B3936B3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Καθόλου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1">
                  <c:v>15.4</c:v>
                </c:pt>
                <c:pt idx="2">
                  <c:v>11.2</c:v>
                </c:pt>
                <c:pt idx="4">
                  <c:v>16.099999999999998</c:v>
                </c:pt>
                <c:pt idx="5">
                  <c:v>11.600000000000001</c:v>
                </c:pt>
                <c:pt idx="6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6-4055-AC89-7A025B3936B3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1">
                  <c:v>0.6</c:v>
                </c:pt>
                <c:pt idx="2">
                  <c:v>0</c:v>
                </c:pt>
                <c:pt idx="4">
                  <c:v>1.5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76-4055-AC89-7A025B3936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52111787791824"/>
          <c:y val="2.1306465748207434E-2"/>
          <c:w val="0.80045493851520866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9.5815644316183571E-2"/>
          <c:w val="0.71766977570125678"/>
          <c:h val="0.8144489855795781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2-4E86-ABE0-CCFE51BC54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2-4E86-ABE0-CCFE51BC5451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2-4E86-ABE0-CCFE51BC5451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2-4E86-ABE0-CCFE51BC545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2-4E86-ABE0-CCFE51BC54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Έως 15 λεπτά</c:v>
                </c:pt>
                <c:pt idx="1">
                  <c:v>16-30 λεπτά</c:v>
                </c:pt>
                <c:pt idx="2">
                  <c:v>31-60 λεπτά</c:v>
                </c:pt>
                <c:pt idx="3">
                  <c:v>Πάνω από 1 ώρα</c:v>
                </c:pt>
                <c:pt idx="4">
                  <c:v>Δεν γνωρίζω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21.9</c:v>
                </c:pt>
                <c:pt idx="1">
                  <c:v>31.8</c:v>
                </c:pt>
                <c:pt idx="2">
                  <c:v>21.4</c:v>
                </c:pt>
                <c:pt idx="3">
                  <c:v>22.1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42-4E86-ABE0-CCFE51BC5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75534555976825"/>
          <c:y val="5.1909730737597998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78079342363897"/>
          <c:y val="6.691183840417296E-2"/>
          <c:w val="0.70900941615023549"/>
          <c:h val="0.84349580492603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Πάνω από 30 λεπτά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ΑΣΤΙΚΟΤΗΤΑ</c:v>
                </c:pt>
                <c:pt idx="8">
                  <c:v>Αστική περιοχή</c:v>
                </c:pt>
                <c:pt idx="9">
                  <c:v>Ημιαστική / Αγροτική περιοχή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1">
                  <c:v>32.6</c:v>
                </c:pt>
                <c:pt idx="2">
                  <c:v>54.5</c:v>
                </c:pt>
                <c:pt idx="4">
                  <c:v>52</c:v>
                </c:pt>
                <c:pt idx="5">
                  <c:v>40.900000000000006</c:v>
                </c:pt>
                <c:pt idx="6">
                  <c:v>41.400000000000006</c:v>
                </c:pt>
                <c:pt idx="8">
                  <c:v>41.599999999999994</c:v>
                </c:pt>
                <c:pt idx="9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F-4A46-988A-6516D95CC2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3833226411"/>
          <c:y val="4.1532582214911164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A-4FC7-A237-57E10704DBB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A-4FC7-A237-57E10704DB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A-4FC7-A237-57E10704DBB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A-4FC7-A237-57E10704DBB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A-4FC7-A237-57E10704DB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A-4FC7-A237-57E10704D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Αρκετά 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Καθόλου</c:v>
                </c:pt>
                <c:pt idx="5">
                  <c:v>Δεν είμαι σίγουρος/η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14.5</c:v>
                </c:pt>
                <c:pt idx="1">
                  <c:v>27.5</c:v>
                </c:pt>
                <c:pt idx="2">
                  <c:v>32.6</c:v>
                </c:pt>
                <c:pt idx="3">
                  <c:v>16.100000000000001</c:v>
                </c:pt>
                <c:pt idx="4">
                  <c:v>7.9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A-4FC7-A237-57E1070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61685046083506"/>
          <c:y val="7.5939617662885678E-2"/>
          <c:w val="0.68145563279775612"/>
          <c:h val="0.858887102289004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&amp; Αρκετά 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ΑΣΤΙΚΟΤΗΤΑ</c:v>
                </c:pt>
                <c:pt idx="8">
                  <c:v>Αστική περιοχή</c:v>
                </c:pt>
                <c:pt idx="9">
                  <c:v>Ημιαστική / Αγροτική</c:v>
                </c:pt>
                <c:pt idx="10">
                  <c:v>ΟΙΚΟΝ. ΚΑΤΑΣΤΑΣΗ</c:v>
                </c:pt>
                <c:pt idx="11">
                  <c:v>Άνετη</c:v>
                </c:pt>
                <c:pt idx="12">
                  <c:v>Μέτρια</c:v>
                </c:pt>
                <c:pt idx="13">
                  <c:v>Δύσκολη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1">
                  <c:v>37.799999999999997</c:v>
                </c:pt>
                <c:pt idx="2">
                  <c:v>46.1</c:v>
                </c:pt>
                <c:pt idx="4">
                  <c:v>54.9</c:v>
                </c:pt>
                <c:pt idx="5">
                  <c:v>41.400000000000006</c:v>
                </c:pt>
                <c:pt idx="6">
                  <c:v>35.4</c:v>
                </c:pt>
                <c:pt idx="8">
                  <c:v>37.6</c:v>
                </c:pt>
                <c:pt idx="9">
                  <c:v>55.5</c:v>
                </c:pt>
                <c:pt idx="11">
                  <c:v>34.4</c:v>
                </c:pt>
                <c:pt idx="12">
                  <c:v>43.8</c:v>
                </c:pt>
                <c:pt idx="13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0-4C7A-BF4A-C8C1E55A0B7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ΑΣΤΙΚΟΤΗΤΑ</c:v>
                </c:pt>
                <c:pt idx="8">
                  <c:v>Αστική περιοχή</c:v>
                </c:pt>
                <c:pt idx="9">
                  <c:v>Ημιαστική / Αγροτική</c:v>
                </c:pt>
                <c:pt idx="10">
                  <c:v>ΟΙΚΟΝ. ΚΑΤΑΣΤΑΣΗ</c:v>
                </c:pt>
                <c:pt idx="11">
                  <c:v>Άνετη</c:v>
                </c:pt>
                <c:pt idx="12">
                  <c:v>Μέτρια</c:v>
                </c:pt>
                <c:pt idx="13">
                  <c:v>Δύσκολη</c:v>
                </c:pt>
              </c:strCache>
            </c:strRef>
          </c:cat>
          <c:val>
            <c:numRef>
              <c:f>Φύλλο1!$C$2:$C$15</c:f>
              <c:numCache>
                <c:formatCode>General</c:formatCode>
                <c:ptCount val="14"/>
                <c:pt idx="1">
                  <c:v>33.799999999999997</c:v>
                </c:pt>
                <c:pt idx="2">
                  <c:v>31.3</c:v>
                </c:pt>
                <c:pt idx="4">
                  <c:v>22.6</c:v>
                </c:pt>
                <c:pt idx="5">
                  <c:v>32.9</c:v>
                </c:pt>
                <c:pt idx="6">
                  <c:v>37.6</c:v>
                </c:pt>
                <c:pt idx="8">
                  <c:v>35.5</c:v>
                </c:pt>
                <c:pt idx="9">
                  <c:v>23.6</c:v>
                </c:pt>
                <c:pt idx="11">
                  <c:v>29.1</c:v>
                </c:pt>
                <c:pt idx="12">
                  <c:v>34.700000000000003</c:v>
                </c:pt>
                <c:pt idx="13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0-4C7A-BF4A-C8C1E55A0B7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Καθόλου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ΑΣΤΙΚΟΤΗΤΑ</c:v>
                </c:pt>
                <c:pt idx="8">
                  <c:v>Αστική περιοχή</c:v>
                </c:pt>
                <c:pt idx="9">
                  <c:v>Ημιαστική / Αγροτική</c:v>
                </c:pt>
                <c:pt idx="10">
                  <c:v>ΟΙΚΟΝ. ΚΑΤΑΣΤΑΣΗ</c:v>
                </c:pt>
                <c:pt idx="11">
                  <c:v>Άνετη</c:v>
                </c:pt>
                <c:pt idx="12">
                  <c:v>Μέτρια</c:v>
                </c:pt>
                <c:pt idx="13">
                  <c:v>Δύσκολη</c:v>
                </c:pt>
              </c:strCache>
            </c:strRef>
          </c:cat>
          <c:val>
            <c:numRef>
              <c:f>Φύλλο1!$D$2:$D$15</c:f>
              <c:numCache>
                <c:formatCode>General</c:formatCode>
                <c:ptCount val="14"/>
                <c:pt idx="1">
                  <c:v>26.1</c:v>
                </c:pt>
                <c:pt idx="2">
                  <c:v>22</c:v>
                </c:pt>
                <c:pt idx="4">
                  <c:v>19.600000000000001</c:v>
                </c:pt>
                <c:pt idx="5">
                  <c:v>24.7</c:v>
                </c:pt>
                <c:pt idx="6">
                  <c:v>25.8</c:v>
                </c:pt>
                <c:pt idx="8">
                  <c:v>25.9</c:v>
                </c:pt>
                <c:pt idx="9">
                  <c:v>19.600000000000001</c:v>
                </c:pt>
                <c:pt idx="11">
                  <c:v>36</c:v>
                </c:pt>
                <c:pt idx="12">
                  <c:v>20.399999999999999</c:v>
                </c:pt>
                <c:pt idx="13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0-4C7A-BF4A-C8C1E55A0B7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Δεν είμαι σίγουρος/η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788354074682367E-3"/>
                  <c:y val="-4.6038886627134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0-4C7A-BF4A-C8C1E55A0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  <c:pt idx="7">
                  <c:v>ΑΣΤΙΚΟΤΗΤΑ</c:v>
                </c:pt>
                <c:pt idx="8">
                  <c:v>Αστική περιοχή</c:v>
                </c:pt>
                <c:pt idx="9">
                  <c:v>Ημιαστική / Αγροτική</c:v>
                </c:pt>
                <c:pt idx="10">
                  <c:v>ΟΙΚΟΝ. ΚΑΤΑΣΤΑΣΗ</c:v>
                </c:pt>
                <c:pt idx="11">
                  <c:v>Άνετη</c:v>
                </c:pt>
                <c:pt idx="12">
                  <c:v>Μέτρια</c:v>
                </c:pt>
                <c:pt idx="13">
                  <c:v>Δύσκολη</c:v>
                </c:pt>
              </c:strCache>
            </c:strRef>
          </c:cat>
          <c:val>
            <c:numRef>
              <c:f>Φύλλο1!$E$2:$E$15</c:f>
              <c:numCache>
                <c:formatCode>General</c:formatCode>
                <c:ptCount val="14"/>
                <c:pt idx="1">
                  <c:v>2.2999999999999998</c:v>
                </c:pt>
                <c:pt idx="2">
                  <c:v>0.6</c:v>
                </c:pt>
                <c:pt idx="4">
                  <c:v>2.9</c:v>
                </c:pt>
                <c:pt idx="5">
                  <c:v>0.9</c:v>
                </c:pt>
                <c:pt idx="6">
                  <c:v>1.1000000000000001</c:v>
                </c:pt>
                <c:pt idx="8">
                  <c:v>0.8</c:v>
                </c:pt>
                <c:pt idx="9">
                  <c:v>1.4</c:v>
                </c:pt>
                <c:pt idx="11">
                  <c:v>0.6</c:v>
                </c:pt>
                <c:pt idx="12">
                  <c:v>1.2</c:v>
                </c:pt>
                <c:pt idx="1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0-4C7A-BF4A-C8C1E55A0B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8670187517657"/>
          <c:y val="2.1306465748207434E-2"/>
          <c:w val="0.8882132981248233"/>
          <c:h val="9.0945969608063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81-474D-BA5F-4F2DBE98D1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0A-4546-92ED-F85D49126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Εγκλήματα / βία</c:v>
                </c:pt>
                <c:pt idx="1">
                  <c:v>Προσωπικές ιστορίες άλλων ανθρώπων</c:v>
                </c:pt>
                <c:pt idx="2">
                  <c:v>Πολεμικές συγκρούσεις</c:v>
                </c:pt>
                <c:pt idx="3">
                  <c:v>Πολιτικές εξελίξεις</c:v>
                </c:pt>
                <c:pt idx="4">
                  <c:v>Κοινωνικές αδικίες</c:v>
                </c:pt>
                <c:pt idx="5">
                  <c:v>Θέματα υγείας / πανδημίες</c:v>
                </c:pt>
                <c:pt idx="6">
                  <c:v>Οικονομική ανασφάλεια</c:v>
                </c:pt>
                <c:pt idx="7">
                  <c:v>Κλιματική κρίση / φυσικές καταστροφές</c:v>
                </c:pt>
                <c:pt idx="8">
                  <c:v>Άλλο</c:v>
                </c:pt>
                <c:pt idx="9">
                  <c:v>ΔΑ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48.1</c:v>
                </c:pt>
                <c:pt idx="1">
                  <c:v>33.299999999999997</c:v>
                </c:pt>
                <c:pt idx="2">
                  <c:v>30.7</c:v>
                </c:pt>
                <c:pt idx="3">
                  <c:v>28.3</c:v>
                </c:pt>
                <c:pt idx="4">
                  <c:v>27.3</c:v>
                </c:pt>
                <c:pt idx="5">
                  <c:v>26.5</c:v>
                </c:pt>
                <c:pt idx="6">
                  <c:v>24.4</c:v>
                </c:pt>
                <c:pt idx="7">
                  <c:v>19.5</c:v>
                </c:pt>
                <c:pt idx="8">
                  <c:v>5.8</c:v>
                </c:pt>
                <c:pt idx="9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266617148653"/>
          <c:y val="5.3584912410862072E-2"/>
          <c:w val="0.68202288242560416"/>
          <c:h val="0.8689885428640419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474D-BA5F-4F2DBE98D1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474D-BA5F-4F2DBE98D1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1-474D-BA5F-4F2DBE98D1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1-474D-BA5F-4F2DBE98D1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81-474D-BA5F-4F2DBE98D1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81-474D-BA5F-4F2DBE98D1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81-474D-BA5F-4F2DBE98D1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821-4130-B4AB-AE0CE7DF59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A81-474D-BA5F-4F2DBE98D1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A0A-4546-92ED-F85D49126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Αγχωμένος/η</c:v>
                </c:pt>
                <c:pt idx="1">
                  <c:v>Λυπημένος/η</c:v>
                </c:pt>
                <c:pt idx="2">
                  <c:v>Θυμωμένος/η</c:v>
                </c:pt>
                <c:pt idx="3">
                  <c:v>Κουρασμένος/η</c:v>
                </c:pt>
                <c:pt idx="4">
                  <c:v>Ενημερωμένος/η</c:v>
                </c:pt>
                <c:pt idx="5">
                  <c:v>Αδιάφορος/η</c:v>
                </c:pt>
                <c:pt idx="6">
                  <c:v>Αβοήθητος/η</c:v>
                </c:pt>
                <c:pt idx="7">
                  <c:v>Δεν παρατηρώ κάποια αλλαγή</c:v>
                </c:pt>
                <c:pt idx="8">
                  <c:v>Άλλο</c:v>
                </c:pt>
                <c:pt idx="9">
                  <c:v>ΔΑ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40.299999999999997</c:v>
                </c:pt>
                <c:pt idx="1">
                  <c:v>36.4</c:v>
                </c:pt>
                <c:pt idx="2">
                  <c:v>27.8</c:v>
                </c:pt>
                <c:pt idx="3">
                  <c:v>23.2</c:v>
                </c:pt>
                <c:pt idx="4">
                  <c:v>18.5</c:v>
                </c:pt>
                <c:pt idx="5">
                  <c:v>17.7</c:v>
                </c:pt>
                <c:pt idx="6">
                  <c:v>12.1</c:v>
                </c:pt>
                <c:pt idx="7">
                  <c:v>7.5</c:v>
                </c:pt>
                <c:pt idx="8">
                  <c:v>0.7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81-474D-BA5F-4F2DBE98D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91659673876"/>
          <c:y val="9.5245434055734435E-2"/>
          <c:w val="0.72565107022185493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&amp; συχνά</c:v>
                </c:pt>
              </c:strCache>
            </c:strRef>
          </c:tx>
          <c:spPr>
            <a:solidFill>
              <a:srgbClr val="D996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43.8</c:v>
                </c:pt>
                <c:pt idx="1">
                  <c:v>40.6</c:v>
                </c:pt>
                <c:pt idx="2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29.2</c:v>
                </c:pt>
                <c:pt idx="1">
                  <c:v>27.5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Ποτέ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25.400000000000002</c:v>
                </c:pt>
                <c:pt idx="1">
                  <c:v>30.6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Πόσο συχνά αισθάνεστε ψυχική κόπωση μετά από πολλή ώρα στα social media;</c:v>
                </c:pt>
                <c:pt idx="1">
                  <c:v>Πόσο συχνά συγκρίνετε τη ζωή σας με άλλους ανθρώπους μέσα από τα social media;</c:v>
                </c:pt>
                <c:pt idx="2">
                  <c:v>Πόσο συχνά νιώθετε ότι τα social media αυξάνουν το άγχος σας για την κοινωνία ή το μέλλον;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1.7</c:v>
                </c:pt>
                <c:pt idx="1">
                  <c:v>1.3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5E2-BCD4-F0786F152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3303563774905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91659673876"/>
          <c:y val="9.5245434055734435E-2"/>
          <c:w val="0.72565107022185493"/>
          <c:h val="0.804131265312475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Διαφωνώ 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Νιώθω την παρόρμηση να αναζητώ όλο και πιο συχνά αρνητικές ειδήσεις στα social media.</c:v>
                </c:pt>
                <c:pt idx="1">
                  <c:v>Χάνω την αίσθηση του χρόνου όταν διαβάζω αρνητικές ειδήσεις στα social media.</c:v>
                </c:pt>
                <c:pt idx="2">
                  <c:v>Πιάνω τον εαυτό μου να περιηγείται συνεχώς σε αρνητικές ειδήσεις.</c:v>
                </c:pt>
                <c:pt idx="3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60.199999999999996</c:v>
                </c:pt>
                <c:pt idx="1">
                  <c:v>37.4</c:v>
                </c:pt>
                <c:pt idx="2">
                  <c:v>43.7</c:v>
                </c:pt>
                <c:pt idx="3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6-419E-A8FF-CB18EC737A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συμφωνώ ούτε διαφωνώ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Νιώθω την παρόρμηση να αναζητώ όλο και πιο συχνά αρνητικές ειδήσεις στα social media.</c:v>
                </c:pt>
                <c:pt idx="1">
                  <c:v>Χάνω την αίσθηση του χρόνου όταν διαβάζω αρνητικές ειδήσεις στα social media.</c:v>
                </c:pt>
                <c:pt idx="2">
                  <c:v>Πιάνω τον εαυτό μου να περιηγείται συνεχώς σε αρνητικές ειδήσεις.</c:v>
                </c:pt>
                <c:pt idx="3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25.5</c:v>
                </c:pt>
                <c:pt idx="1">
                  <c:v>29.2</c:v>
                </c:pt>
                <c:pt idx="2">
                  <c:v>26.9</c:v>
                </c:pt>
                <c:pt idx="3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6-419E-A8FF-CB18EC737A7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Συμφωνώ 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Νιώθω την παρόρμηση να αναζητώ όλο και πιο συχνά αρνητικές ειδήσεις στα social media.</c:v>
                </c:pt>
                <c:pt idx="1">
                  <c:v>Χάνω την αίσθηση του χρόνου όταν διαβάζω αρνητικές ειδήσεις στα social media.</c:v>
                </c:pt>
                <c:pt idx="2">
                  <c:v>Πιάνω τον εαυτό μου να περιηγείται συνεχώς σε αρνητικές ειδήσεις.</c:v>
                </c:pt>
                <c:pt idx="3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13</c:v>
                </c:pt>
                <c:pt idx="1">
                  <c:v>32.799999999999997</c:v>
                </c:pt>
                <c:pt idx="2">
                  <c:v>28.3</c:v>
                </c:pt>
                <c:pt idx="3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6-419E-A8FF-CB18EC737A7E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Νιώθω την παρόρμηση να αναζητώ όλο και πιο συχνά αρνητικές ειδήσεις στα social media.</c:v>
                </c:pt>
                <c:pt idx="1">
                  <c:v>Χάνω την αίσθηση του χρόνου όταν διαβάζω αρνητικές ειδήσεις στα social media.</c:v>
                </c:pt>
                <c:pt idx="2">
                  <c:v>Πιάνω τον εαυτό μου να περιηγείται συνεχώς σε αρνητικές ειδήσεις.</c:v>
                </c:pt>
                <c:pt idx="3">
                  <c:v>Νιώθω σαν να έχω “εθιστεί” στις αρνητικές ειδήσεις.</c:v>
                </c:pt>
              </c:strCache>
            </c:strRef>
          </c:cat>
          <c:val>
            <c:numRef>
              <c:f>Φύλλο1!$E$2:$E$5</c:f>
              <c:numCache>
                <c:formatCode>General</c:formatCode>
                <c:ptCount val="4"/>
                <c:pt idx="0">
                  <c:v>1.3</c:v>
                </c:pt>
                <c:pt idx="1">
                  <c:v>0.6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2-45E2-BCD4-F0786F152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49029741779705"/>
          <c:y val="2.1306465748207434E-2"/>
          <c:w val="0.733035637749056"/>
          <c:h val="5.3490675204978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94773982302385"/>
          <c:y val="9.1738231365632875E-2"/>
          <c:w val="0.72817293027374475"/>
          <c:h val="0.79343570266333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Σίγουρα &amp; μάλλον ναι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1">
                  <c:v>63.9</c:v>
                </c:pt>
                <c:pt idx="2">
                  <c:v>75</c:v>
                </c:pt>
                <c:pt idx="4">
                  <c:v>70.599999999999994</c:v>
                </c:pt>
                <c:pt idx="5">
                  <c:v>64.800000000000011</c:v>
                </c:pt>
                <c:pt idx="6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7-43BB-BC86-A45A6FC95F7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Ούτε - ούτε 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1">
                  <c:v>19.899999999999999</c:v>
                </c:pt>
                <c:pt idx="2">
                  <c:v>12.8</c:v>
                </c:pt>
                <c:pt idx="4">
                  <c:v>16.100000000000001</c:v>
                </c:pt>
                <c:pt idx="5">
                  <c:v>16.8</c:v>
                </c:pt>
                <c:pt idx="6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7-43BB-BC86-A45A6FC95F7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Σίγουρα &amp; μάλλον όχι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1">
                  <c:v>13.8</c:v>
                </c:pt>
                <c:pt idx="2">
                  <c:v>9.8000000000000007</c:v>
                </c:pt>
                <c:pt idx="4">
                  <c:v>10.4</c:v>
                </c:pt>
                <c:pt idx="5">
                  <c:v>15.8</c:v>
                </c:pt>
                <c:pt idx="6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7-43BB-BC86-A45A6FC95F7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1">
                  <c:v>2.2999999999999998</c:v>
                </c:pt>
                <c:pt idx="2">
                  <c:v>2.2999999999999998</c:v>
                </c:pt>
                <c:pt idx="4">
                  <c:v>2.9</c:v>
                </c:pt>
                <c:pt idx="5">
                  <c:v>2.7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D7-43BB-BC86-A45A6FC95F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18183649779333"/>
          <c:y val="2.8077282055547145E-2"/>
          <c:w val="0.84501114017806678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316751195241"/>
          <c:y val="0.12517084131235254"/>
          <c:w val="0.46467532117341143"/>
          <c:h val="0.67904319442308869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4-42AD-A043-D6A346BFE480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4-42AD-A043-D6A346BFE480}"/>
              </c:ext>
            </c:extLst>
          </c:dPt>
          <c:dPt>
            <c:idx val="2"/>
            <c:bubble3D val="0"/>
            <c:spPr>
              <a:solidFill>
                <a:srgbClr val="CB6D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4-42AD-A043-D6A346BFE48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4-42AD-A043-D6A346BFE48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4-42AD-A043-D6A346BFE4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2D4-42AD-A043-D6A346BFE480}"/>
              </c:ext>
            </c:extLst>
          </c:dPt>
          <c:dLbls>
            <c:dLbl>
              <c:idx val="0"/>
              <c:layout>
                <c:manualLayout>
                  <c:x val="0.11452332214883118"/>
                  <c:y val="-0.12286782975103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D4-42AD-A043-D6A346BFE480}"/>
                </c:ext>
              </c:extLst>
            </c:dLbl>
            <c:dLbl>
              <c:idx val="1"/>
              <c:layout>
                <c:manualLayout>
                  <c:x val="0.14820344538938232"/>
                  <c:y val="8.756540796969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4-42AD-A043-D6A346BFE480}"/>
                </c:ext>
              </c:extLst>
            </c:dLbl>
            <c:dLbl>
              <c:idx val="2"/>
              <c:layout>
                <c:manualLayout>
                  <c:x val="-0.15991258737159511"/>
                  <c:y val="-0.162045153075100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D4-42AD-A043-D6A346BFE480}"/>
                </c:ext>
              </c:extLst>
            </c:dLbl>
            <c:dLbl>
              <c:idx val="5"/>
              <c:layout>
                <c:manualLayout>
                  <c:x val="5.4230807378326269E-3"/>
                  <c:y val="-0.16942386429641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4-42AD-A043-D6A346BFE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Ναι, και γνωρίζω τι σημαίνει</c:v>
                </c:pt>
                <c:pt idx="1">
                  <c:v>Ναι, αλλά δεν είμαι σίγουρος/η τι σημαίνει</c:v>
                </c:pt>
                <c:pt idx="2">
                  <c:v>Όχι, δεν τον έχω ξανακούσει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23</c:v>
                </c:pt>
                <c:pt idx="1">
                  <c:v>21.3</c:v>
                </c:pt>
                <c:pt idx="2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D4-42AD-A043-D6A346BF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69866927942339374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A-4FC7-A237-57E10704DBB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A-4FC7-A237-57E10704DB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A-4FC7-A237-57E10704DBB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A-4FC7-A237-57E10704DBB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A-4FC7-A237-57E10704DB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A-4FC7-A237-57E10704DB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Σίγουρα ναι</c:v>
                </c:pt>
                <c:pt idx="1">
                  <c:v>Μάλλον ναι</c:v>
                </c:pt>
                <c:pt idx="2">
                  <c:v>Ούτε ναι ούτε όχι</c:v>
                </c:pt>
                <c:pt idx="3">
                  <c:v>Μάλλον όχι</c:v>
                </c:pt>
                <c:pt idx="4">
                  <c:v>Σίγουρα όχι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35.9</c:v>
                </c:pt>
                <c:pt idx="1">
                  <c:v>33.5</c:v>
                </c:pt>
                <c:pt idx="2">
                  <c:v>16.399999999999999</c:v>
                </c:pt>
                <c:pt idx="3">
                  <c:v>8</c:v>
                </c:pt>
                <c:pt idx="4">
                  <c:v>3.9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A-4FC7-A237-57E10704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C-42D5-9D4C-6218007637C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C-42D5-9D4C-6218007637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C-42D5-9D4C-6218007637C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C-42D5-9D4C-6218007637C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C-42D5-9D4C-6218007637C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C-42D5-9D4C-621800763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Ποτέ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31</c:v>
                </c:pt>
                <c:pt idx="1">
                  <c:v>26.6</c:v>
                </c:pt>
                <c:pt idx="2">
                  <c:v>27.5</c:v>
                </c:pt>
                <c:pt idx="3">
                  <c:v>9.9</c:v>
                </c:pt>
                <c:pt idx="4">
                  <c:v>3.7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C-42D5-9D4C-621800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7433312017058"/>
          <c:y val="8.9481286550954692E-2"/>
          <c:w val="0.75821277810770604"/>
          <c:h val="0.79343570266333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&amp; Συχνά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1">
                  <c:v>53.2</c:v>
                </c:pt>
                <c:pt idx="2">
                  <c:v>62.099999999999994</c:v>
                </c:pt>
                <c:pt idx="4">
                  <c:v>61.1</c:v>
                </c:pt>
                <c:pt idx="5">
                  <c:v>53.3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9-4D9E-A448-9CC1485D8F9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1">
                  <c:v>31.9</c:v>
                </c:pt>
                <c:pt idx="2">
                  <c:v>23</c:v>
                </c:pt>
                <c:pt idx="4">
                  <c:v>24.6</c:v>
                </c:pt>
                <c:pt idx="5">
                  <c:v>28.3</c:v>
                </c:pt>
                <c:pt idx="6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9-4D9E-A448-9CC1485D8F98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ποτέ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1">
                  <c:v>13.1</c:v>
                </c:pt>
                <c:pt idx="2">
                  <c:v>14</c:v>
                </c:pt>
                <c:pt idx="4">
                  <c:v>12.8</c:v>
                </c:pt>
                <c:pt idx="5">
                  <c:v>16.7</c:v>
                </c:pt>
                <c:pt idx="6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9-4D9E-A448-9CC1485D8F98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1">
                  <c:v>1.6</c:v>
                </c:pt>
                <c:pt idx="2">
                  <c:v>0.9</c:v>
                </c:pt>
                <c:pt idx="4">
                  <c:v>1.5</c:v>
                </c:pt>
                <c:pt idx="5">
                  <c:v>1.7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39-4D9E-A448-9CC1485D8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153766709073"/>
          <c:y val="3.259117168490349E-2"/>
          <c:w val="0.79645420421993141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C-42D5-9D4C-6218007637C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C-42D5-9D4C-6218007637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C-42D5-9D4C-6218007637C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C-42D5-9D4C-6218007637C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C-42D5-9D4C-6218007637C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C-42D5-9D4C-621800763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Ποτέ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15</c:v>
                </c:pt>
                <c:pt idx="1">
                  <c:v>25.7</c:v>
                </c:pt>
                <c:pt idx="2">
                  <c:v>30.4</c:v>
                </c:pt>
                <c:pt idx="3">
                  <c:v>19.8</c:v>
                </c:pt>
                <c:pt idx="4">
                  <c:v>7.5</c:v>
                </c:pt>
                <c:pt idx="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C-42D5-9D4C-621800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7433312017058"/>
          <c:y val="8.9481286550954692E-2"/>
          <c:w val="0.75821277810770604"/>
          <c:h val="0.79343570266333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&amp; Συχνά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1">
                  <c:v>33.4</c:v>
                </c:pt>
                <c:pt idx="2">
                  <c:v>48.1</c:v>
                </c:pt>
                <c:pt idx="4">
                  <c:v>50.5</c:v>
                </c:pt>
                <c:pt idx="5">
                  <c:v>37.700000000000003</c:v>
                </c:pt>
                <c:pt idx="6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9-4D9E-A448-9CC1485D8F9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1">
                  <c:v>29.4</c:v>
                </c:pt>
                <c:pt idx="2">
                  <c:v>31.3</c:v>
                </c:pt>
                <c:pt idx="4">
                  <c:v>27</c:v>
                </c:pt>
                <c:pt idx="5">
                  <c:v>30.9</c:v>
                </c:pt>
                <c:pt idx="6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9-4D9E-A448-9CC1485D8F98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ποτέ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1">
                  <c:v>35.200000000000003</c:v>
                </c:pt>
                <c:pt idx="2">
                  <c:v>19.2</c:v>
                </c:pt>
                <c:pt idx="4">
                  <c:v>21</c:v>
                </c:pt>
                <c:pt idx="5">
                  <c:v>28.1</c:v>
                </c:pt>
                <c:pt idx="6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9-4D9E-A448-9CC1485D8F98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1">
                  <c:v>2.1</c:v>
                </c:pt>
                <c:pt idx="2">
                  <c:v>1.3</c:v>
                </c:pt>
                <c:pt idx="4">
                  <c:v>1.5</c:v>
                </c:pt>
                <c:pt idx="5">
                  <c:v>3.3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39-4D9E-A448-9CC1485D8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153766709073"/>
          <c:y val="3.259117168490349E-2"/>
          <c:w val="0.79645420421993141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7433312017058"/>
          <c:y val="8.9481286550954692E-2"/>
          <c:w val="0.75821277810770604"/>
          <c:h val="0.79343570266333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Πολύ συχνά &amp; Συχνά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1">
                  <c:v>55.800000000000004</c:v>
                </c:pt>
                <c:pt idx="2">
                  <c:v>72.8</c:v>
                </c:pt>
                <c:pt idx="4">
                  <c:v>67.3</c:v>
                </c:pt>
                <c:pt idx="5">
                  <c:v>65.5</c:v>
                </c:pt>
                <c:pt idx="6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9-4D9E-A448-9CC1485D8F9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Μερικές φορές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1">
                  <c:v>25.2</c:v>
                </c:pt>
                <c:pt idx="2">
                  <c:v>16.7</c:v>
                </c:pt>
                <c:pt idx="4">
                  <c:v>13.2</c:v>
                </c:pt>
                <c:pt idx="5">
                  <c:v>20.3</c:v>
                </c:pt>
                <c:pt idx="6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9-4D9E-A448-9CC1485D8F98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Σπάνια &amp; ποτέ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1">
                  <c:v>16.7</c:v>
                </c:pt>
                <c:pt idx="2">
                  <c:v>8.8000000000000007</c:v>
                </c:pt>
                <c:pt idx="4">
                  <c:v>15.600000000000001</c:v>
                </c:pt>
                <c:pt idx="5">
                  <c:v>11.9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39-4D9E-A448-9CC1485D8F98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1">
                  <c:v>2.4</c:v>
                </c:pt>
                <c:pt idx="2">
                  <c:v>1.8</c:v>
                </c:pt>
                <c:pt idx="4">
                  <c:v>3.9</c:v>
                </c:pt>
                <c:pt idx="5">
                  <c:v>2.2999999999999998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39-4D9E-A448-9CC1485D8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153766709073"/>
          <c:y val="3.259117168490349E-2"/>
          <c:w val="0.79645420421993141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C-42D5-9D4C-6218007637C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C-42D5-9D4C-6218007637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C-42D5-9D4C-6218007637C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C-42D5-9D4C-6218007637C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C-42D5-9D4C-6218007637C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C-42D5-9D4C-621800763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Ποτέ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41.4</c:v>
                </c:pt>
                <c:pt idx="1">
                  <c:v>22.8</c:v>
                </c:pt>
                <c:pt idx="2">
                  <c:v>21</c:v>
                </c:pt>
                <c:pt idx="3">
                  <c:v>8.8000000000000007</c:v>
                </c:pt>
                <c:pt idx="4">
                  <c:v>4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C-42D5-9D4C-621800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0913027181429"/>
          <c:y val="5.2712151040789697E-2"/>
          <c:w val="0.67288386821595214"/>
          <c:h val="0.8575523694541795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C-49B0-897E-6F93629297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C-49B0-897E-6F93629297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shade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C-49B0-897E-6F93629297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DC-49B0-897E-6F93629297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DC-49B0-897E-6F936292979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DC-49B0-897E-6F93629297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tint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1F-407F-BA9B-34912083D46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1F-407F-BA9B-34912083D46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tint val="4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1F-407F-BA9B-34912083D4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Προσωπική απόφαση</c:v>
                </c:pt>
                <c:pt idx="1">
                  <c:v>Καλύτερος έλεγχος του περιεχομένου που εμφανίζεται</c:v>
                </c:pt>
                <c:pt idx="2">
                  <c:v>Χρονικά όρια στις εφαρμογές</c:v>
                </c:pt>
                <c:pt idx="3">
                  <c:v>Λιγότερες ειδοποιήσεις</c:v>
                </c:pt>
                <c:pt idx="4">
                  <c:v>Ενημέρωση στο σχολείο / πανεπιστήμιο</c:v>
                </c:pt>
                <c:pt idx="5">
                  <c:v>Υποστήριξη από φίλους / οικογένεια</c:v>
                </c:pt>
                <c:pt idx="6">
                  <c:v>Δεν θέλω να το μειώσω</c:v>
                </c:pt>
                <c:pt idx="7">
                  <c:v>Άλλο</c:v>
                </c:pt>
                <c:pt idx="8">
                  <c:v>ΔΑ</c:v>
                </c:pt>
              </c:strCache>
            </c:strRef>
          </c:cat>
          <c:val>
            <c:numRef>
              <c:f>Φύλλο1!$B$2:$B$10</c:f>
              <c:numCache>
                <c:formatCode>General</c:formatCode>
                <c:ptCount val="9"/>
                <c:pt idx="0">
                  <c:v>49.6</c:v>
                </c:pt>
                <c:pt idx="1">
                  <c:v>32.299999999999997</c:v>
                </c:pt>
                <c:pt idx="2">
                  <c:v>26.2</c:v>
                </c:pt>
                <c:pt idx="3">
                  <c:v>25.7</c:v>
                </c:pt>
                <c:pt idx="4">
                  <c:v>13.4</c:v>
                </c:pt>
                <c:pt idx="5">
                  <c:v>6.5</c:v>
                </c:pt>
                <c:pt idx="6">
                  <c:v>5.0999999999999996</c:v>
                </c:pt>
                <c:pt idx="7">
                  <c:v>0.5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DC-49B0-897E-6F9362929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C-42D5-9D4C-6218007637C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C-42D5-9D4C-6218007637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C-42D5-9D4C-6218007637C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C-42D5-9D4C-6218007637C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C-42D5-9D4C-6218007637C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C-42D5-9D4C-621800763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Καθόλου πιθανό</c:v>
                </c:pt>
                <c:pt idx="1">
                  <c:v>Λίγο πιθανό</c:v>
                </c:pt>
                <c:pt idx="2">
                  <c:v>Μέτρια πιθανό</c:v>
                </c:pt>
                <c:pt idx="3">
                  <c:v>Πολύ πιθανό</c:v>
                </c:pt>
                <c:pt idx="4">
                  <c:v>Πάρα πολύ πιθανό</c:v>
                </c:pt>
                <c:pt idx="5">
                  <c:v>ΔΑ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10.5</c:v>
                </c:pt>
                <c:pt idx="1">
                  <c:v>17.3</c:v>
                </c:pt>
                <c:pt idx="2">
                  <c:v>34.9</c:v>
                </c:pt>
                <c:pt idx="3">
                  <c:v>27.6</c:v>
                </c:pt>
                <c:pt idx="4">
                  <c:v>7.1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3C-42D5-9D4C-62180076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7433312017058"/>
          <c:y val="8.9481286550954692E-2"/>
          <c:w val="0.75821277810770604"/>
          <c:h val="0.79343570266333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Λίγο &amp; Καθόλου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Φύλλο1!$B$2:$B$8</c:f>
              <c:numCache>
                <c:formatCode>General</c:formatCode>
                <c:ptCount val="7"/>
                <c:pt idx="1">
                  <c:v>32</c:v>
                </c:pt>
                <c:pt idx="2">
                  <c:v>23.5</c:v>
                </c:pt>
                <c:pt idx="4">
                  <c:v>32.6</c:v>
                </c:pt>
                <c:pt idx="5">
                  <c:v>26.8</c:v>
                </c:pt>
                <c:pt idx="6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5-4801-90AC-DF5B040A49CD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Μέτρια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Φύλλο1!$C$2:$C$8</c:f>
              <c:numCache>
                <c:formatCode>General</c:formatCode>
                <c:ptCount val="7"/>
                <c:pt idx="1">
                  <c:v>36.6</c:v>
                </c:pt>
                <c:pt idx="2">
                  <c:v>33.1</c:v>
                </c:pt>
                <c:pt idx="4">
                  <c:v>33.299999999999997</c:v>
                </c:pt>
                <c:pt idx="5">
                  <c:v>35</c:v>
                </c:pt>
                <c:pt idx="6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5-4801-90AC-DF5B040A49C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Πολύ &amp; πάρα πολύ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1">
                  <c:v>28.4</c:v>
                </c:pt>
                <c:pt idx="2">
                  <c:v>41</c:v>
                </c:pt>
                <c:pt idx="4">
                  <c:v>31.1</c:v>
                </c:pt>
                <c:pt idx="5">
                  <c:v>34.9</c:v>
                </c:pt>
                <c:pt idx="6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75-4801-90AC-DF5B040A49CD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ΦΥΛΟ</c:v>
                </c:pt>
                <c:pt idx="1">
                  <c:v>Αγόρια</c:v>
                </c:pt>
                <c:pt idx="2">
                  <c:v>Κορίτσια</c:v>
                </c:pt>
                <c:pt idx="3">
                  <c:v>ΗΛΙΚΙΑ</c:v>
                </c:pt>
                <c:pt idx="4">
                  <c:v>17-18</c:v>
                </c:pt>
                <c:pt idx="5">
                  <c:v>19-21</c:v>
                </c:pt>
                <c:pt idx="6">
                  <c:v>22-24</c:v>
                </c:pt>
              </c:strCache>
            </c:strRef>
          </c:cat>
          <c:val>
            <c:numRef>
              <c:f>Φύλλο1!$E$2:$E$8</c:f>
              <c:numCache>
                <c:formatCode>General</c:formatCode>
                <c:ptCount val="7"/>
                <c:pt idx="1">
                  <c:v>3</c:v>
                </c:pt>
                <c:pt idx="2">
                  <c:v>2.4</c:v>
                </c:pt>
                <c:pt idx="4">
                  <c:v>2.9</c:v>
                </c:pt>
                <c:pt idx="5">
                  <c:v>3.3</c:v>
                </c:pt>
                <c:pt idx="6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75-4801-90AC-DF5B040A49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153766709073"/>
          <c:y val="3.259117168490349E-2"/>
          <c:w val="0.79645420421993141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5660156464833"/>
          <c:y val="6.691183840417296E-2"/>
          <c:w val="0.75863368712685242"/>
          <c:h val="0.847602378215613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Ναι, και γνωρίζω τι σημαίνει</c:v>
                </c:pt>
              </c:strCache>
            </c:strRef>
          </c:tx>
          <c:spPr>
            <a:solidFill>
              <a:srgbClr val="1D9B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3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Φύλλο1!$B$2:$B$10</c:f>
              <c:numCache>
                <c:formatCode>General</c:formatCode>
                <c:ptCount val="9"/>
                <c:pt idx="1">
                  <c:v>26.5</c:v>
                </c:pt>
                <c:pt idx="2">
                  <c:v>19.5</c:v>
                </c:pt>
                <c:pt idx="4">
                  <c:v>46.7</c:v>
                </c:pt>
                <c:pt idx="5">
                  <c:v>41.6</c:v>
                </c:pt>
                <c:pt idx="6">
                  <c:v>19.399999999999999</c:v>
                </c:pt>
                <c:pt idx="7">
                  <c:v>11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C-46FF-838D-4FA1F1913F0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Ναι, αλλά δεν είμαι σίγουρος/η τι σημαίνει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Φύλλο1!$C$2:$C$10</c:f>
              <c:numCache>
                <c:formatCode>General</c:formatCode>
                <c:ptCount val="9"/>
                <c:pt idx="1">
                  <c:v>22.6</c:v>
                </c:pt>
                <c:pt idx="2">
                  <c:v>20</c:v>
                </c:pt>
                <c:pt idx="4">
                  <c:v>22.5</c:v>
                </c:pt>
                <c:pt idx="5">
                  <c:v>21.9</c:v>
                </c:pt>
                <c:pt idx="6">
                  <c:v>21.8</c:v>
                </c:pt>
                <c:pt idx="7">
                  <c:v>21.4</c:v>
                </c:pt>
                <c:pt idx="8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C-46FF-838D-4FA1F1913F0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rgbClr val="CB6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ΦΥΛΟ</c:v>
                </c:pt>
                <c:pt idx="1">
                  <c:v>Άνδρας</c:v>
                </c:pt>
                <c:pt idx="2">
                  <c:v>Γυναίκα</c:v>
                </c:pt>
                <c:pt idx="3">
                  <c:v>ΗΛΙΚΙΑ</c:v>
                </c:pt>
                <c:pt idx="4">
                  <c:v>17-24 ετών</c:v>
                </c:pt>
                <c:pt idx="5">
                  <c:v>25-34 ετών</c:v>
                </c:pt>
                <c:pt idx="6">
                  <c:v>35-44 ετών</c:v>
                </c:pt>
                <c:pt idx="7">
                  <c:v>45-54 ετών</c:v>
                </c:pt>
                <c:pt idx="8">
                  <c:v>55-70 ετών</c:v>
                </c:pt>
              </c:strCache>
            </c:strRef>
          </c:cat>
          <c:val>
            <c:numRef>
              <c:f>Φύλλο1!$D$2:$D$10</c:f>
              <c:numCache>
                <c:formatCode>General</c:formatCode>
                <c:ptCount val="9"/>
                <c:pt idx="1">
                  <c:v>50.9</c:v>
                </c:pt>
                <c:pt idx="2">
                  <c:v>60.4</c:v>
                </c:pt>
                <c:pt idx="4">
                  <c:v>30.9</c:v>
                </c:pt>
                <c:pt idx="5">
                  <c:v>36.5</c:v>
                </c:pt>
                <c:pt idx="6">
                  <c:v>58.8</c:v>
                </c:pt>
                <c:pt idx="7">
                  <c:v>67.599999999999994</c:v>
                </c:pt>
                <c:pt idx="8">
                  <c:v>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C-46FF-838D-4FA1F1913F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75221424"/>
        <c:axId val="-275230672"/>
      </c:barChart>
      <c:catAx>
        <c:axId val="-27522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30672"/>
        <c:crosses val="autoZero"/>
        <c:auto val="0"/>
        <c:lblAlgn val="ctr"/>
        <c:lblOffset val="100"/>
        <c:noMultiLvlLbl val="0"/>
      </c:catAx>
      <c:valAx>
        <c:axId val="-275230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27522142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36890396809857E-2"/>
          <c:y val="2.1306465748207434E-2"/>
          <c:w val="0.93623911231952139"/>
          <c:h val="4.9001293033895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Microsoft JhengHei" panose="020B0604030504040204" pitchFamily="34" charset="-12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3545246372999"/>
          <c:y val="3.9134375027670851E-2"/>
          <c:w val="0.71766977570125678"/>
          <c:h val="0.871130075507247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Σειρά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F-4AB2-B08E-024E19ABADB2}"/>
              </c:ext>
            </c:extLst>
          </c:dPt>
          <c:dPt>
            <c:idx val="1"/>
            <c:invertIfNegative val="0"/>
            <c:bubble3D val="0"/>
            <c:spPr>
              <a:solidFill>
                <a:srgbClr val="D99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F-4AB2-B08E-024E19ABADB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F-4AB2-B08E-024E19ABADB2}"/>
              </c:ext>
            </c:extLst>
          </c:dPt>
          <c:dPt>
            <c:idx val="3"/>
            <c:invertIfNegative val="0"/>
            <c:bubble3D val="0"/>
            <c:spPr>
              <a:solidFill>
                <a:srgbClr val="49D6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F-4AB2-B08E-024E19ABADB2}"/>
              </c:ext>
            </c:extLst>
          </c:dPt>
          <c:dPt>
            <c:idx val="4"/>
            <c:invertIfNegative val="0"/>
            <c:bubble3D val="0"/>
            <c:spPr>
              <a:solidFill>
                <a:srgbClr val="1D9B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F-4AB2-B08E-024E19ABAD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F-4AB2-B08E-024E19ABAD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Microsoft JhengHei" panose="020B0604030504040204" pitchFamily="34" charset="-120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Πολύ συχνά</c:v>
                </c:pt>
                <c:pt idx="1">
                  <c:v>Αρκετά συχνά</c:v>
                </c:pt>
                <c:pt idx="2">
                  <c:v>Μερικές φορές</c:v>
                </c:pt>
                <c:pt idx="3">
                  <c:v>Σπάνια</c:v>
                </c:pt>
                <c:pt idx="4">
                  <c:v>Καθόλου</c:v>
                </c:pt>
                <c:pt idx="5">
                  <c:v>Δεν είμαι σίγουρος/η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7.7</c:v>
                </c:pt>
                <c:pt idx="1">
                  <c:v>18.399999999999999</c:v>
                </c:pt>
                <c:pt idx="2">
                  <c:v>33.200000000000003</c:v>
                </c:pt>
                <c:pt idx="3">
                  <c:v>26.2</c:v>
                </c:pt>
                <c:pt idx="4">
                  <c:v>12.6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8CF-4AB2-B08E-024E19ABA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-1177152336"/>
        <c:axId val="-1177151792"/>
      </c:barChart>
      <c:catAx>
        <c:axId val="-117715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+mn-cs"/>
              </a:defRPr>
            </a:pPr>
            <a:endParaRPr lang="el-GR"/>
          </a:p>
        </c:txPr>
        <c:crossAx val="-1177151792"/>
        <c:crosses val="autoZero"/>
        <c:auto val="1"/>
        <c:lblAlgn val="ctr"/>
        <c:lblOffset val="100"/>
        <c:noMultiLvlLbl val="0"/>
      </c:catAx>
      <c:valAx>
        <c:axId val="-117715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177152336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11BD-5C20-4080-97F8-559459E897EB}" type="datetimeFigureOut">
              <a:rPr lang="el-GR" smtClean="0"/>
              <a:t>27/5/2026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FA599-D3EC-4504-93A3-FF39B89463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12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086D-D716-4FB7-9472-F5A5D1AA2C7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6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5AD55-F56B-FDEC-E6D7-00F5CF5E4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72EB9C4-FE72-5268-D853-B3F073DD22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05BF14A-3DDF-AB27-DB74-19FBC16257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7EF0F970-98C4-AE66-A11D-B5A2E4107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4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25EF7-91C5-26B0-1FD6-1F006F9C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C2B4AB8-DC3B-4B28-2E93-703B1467A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7298E102-D901-649C-6517-496CADD7B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009AF26-9DFF-9F03-63B7-C05DB9D26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094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2F379-EA95-1B83-8604-4F8C142AD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083F9AD7-8E5F-FB00-499F-6D5F995DA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F26D6781-ACDA-255E-741E-59D6BE4A1C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272A77A-DC35-7B74-FCB4-50EA85073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63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0CE8F-ACCC-67B5-CA62-37FA53D4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B3847931-95D0-A204-1C5B-9A5C12CD06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557BB412-0D45-D39A-0821-654A465B8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B9240B9B-EFA3-3070-4980-00F9BD543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37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955D0-6164-A112-56C6-F3EE9A7C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D349D33-ADC2-F4DA-D170-CA21076DF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89E35CDC-FFDA-B951-BBDD-EA06E2DE5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45DF4047-FBEC-CCB0-C5D2-44E04C6CF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0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D7232-EAC9-5FF0-32B1-34C945EF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B6EEDD2-2991-825D-4CBD-568E278148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AA2BC857-B21E-164B-FF89-F197B04EC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5152BFDF-F939-275C-C7CF-E1328AC17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24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6E10E-CA2E-F988-D8B8-CEE67528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34087168-8992-AE3B-AE96-C4D972543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609377B9-581C-C28C-F148-C9EDAC050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911058DB-8795-59A5-6EE7-D83C833AF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31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086D-D716-4FB7-9472-F5A5D1AA2C7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6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25EF7-91C5-26B0-1FD6-1F006F9C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C2B4AB8-DC3B-4B28-2E93-703B1467A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7298E102-D901-649C-6517-496CADD7B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009AF26-9DFF-9F03-63B7-C05DB9D26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862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FA599-D3EC-4504-93A3-FF39B89463F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33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677F8-F69B-9BDE-F89B-2B6948C1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5D725B3-ACA9-3679-1907-40D1E740E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4B46B873-2513-66BD-31E6-59F21C2645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381D546A-9112-8E65-EB7F-26DF04874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523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4CE7-CB2A-5587-CFC8-99A3C1DA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3C7A0D7-917D-1C7D-9B9C-6B05E9F8F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05E8548F-07E1-7D36-61A0-AA5F28D7E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8FAD8A6A-E8C9-6AF0-0BAD-01257AC9C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98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9BB93-3F99-744D-B2F5-BFB303B1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DCA18A20-E8D7-058F-557F-A7EE520609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0290FF4B-6A95-F85E-3660-235C7848C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AADBBD46-30B4-64E0-62B0-54F8E2574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715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D957B-F33F-6879-F4E8-AE5DA7DA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DD48CC2C-DEBE-1B82-06B8-383020A812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2B70AE0C-09BB-639A-07F6-DCBCE3A659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FEF53C9F-778E-6BE5-9949-1CBBDE2D9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742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C2DE3-710C-77DB-9596-1AEB9624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1AEE0CF6-B415-B635-4BC9-EE1A8F0C5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09948CED-B223-9302-1BAA-AC41E90163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C0F0FD3C-CC73-C1B3-1026-A86D22660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279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A24BA-0E73-66A4-EE7C-92847220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B31E68A-5C65-C78B-D1F3-CB74D871B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AA8B73F0-D747-3187-392B-F314043B7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4966553D-5FF0-2FC0-C6EF-2FC920AD6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62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90A3E-6027-FC79-51F2-5EE2D1CC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76253887-B361-ECBD-0187-6F5E93197A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250E889E-78A6-BD78-B69A-D8E56F087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AFFF478-889C-985F-64F7-759A95F7B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88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CD383-3EA7-A6CB-0217-BAB136FE4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71B015FA-3132-FF5D-0EB9-7D84261FA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EDCFA746-7676-E8E7-1CC6-087D4AD9B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FB7852CF-6522-AD2B-34BB-8F7B1946D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442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E094-F6B3-4D1B-590E-6E73FD3E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362078AA-D95A-DC46-0CBA-AA257F434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6B648E07-1BC2-A2E2-2FCD-4B4E67999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B0C69433-DAD6-EAC2-EA14-FBB5A9188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341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DFB7-B08A-CBFC-E64C-864FE1D0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0422D0CF-96CE-A58F-07AB-9DF1CB1EF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90E02424-D869-E010-9795-FAD4B253C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7D0D6C2B-546C-558C-7EBE-E7E8728F3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596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2F4E9-0D9D-55E4-7FF2-6A54DEFF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440B4145-90B2-F7A6-A981-7494F0C605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D685217F-8608-7E62-48EE-D1826EB2D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8592E8F1-223F-7A99-AEAA-959F75804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95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2544-4103-5143-1B4C-ACB3D154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67D0DF36-9034-C2EA-CD97-A13CDC2BC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ECD1FB2-FA05-BD74-4242-E010B4A28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010BE12-BB51-40B5-5396-54AC0A900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682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0CE8F-ACCC-67B5-CA62-37FA53D4F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B3847931-95D0-A204-1C5B-9A5C12CD06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557BB412-0D45-D39A-0821-654A465B8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B9240B9B-EFA3-3070-4980-00F9BD543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379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6E10E-CA2E-F988-D8B8-CEE67528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34087168-8992-AE3B-AE96-C4D972543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609377B9-581C-C28C-F148-C9EDAC050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911058DB-8795-59A5-6EE7-D83C833AF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31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086D-D716-4FB7-9472-F5A5D1AA2C70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61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1EC1A-4B9D-61FE-F7AF-CFB16CC9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84F29C51-444F-DBF6-46FA-3108C65A8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74F9887-302E-1541-20FF-08BAE6C98F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2B71C530-DD49-1F50-8DDF-DAE9C2D12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674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E687-F894-9AEB-5644-474407F91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0CED4278-11F8-2E49-F295-20A2F30A3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3DB9DA46-5238-E93E-4926-509F4102C5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11D9C7E5-1DF0-ED0D-FAF5-0264775F9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450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2544-4103-5143-1B4C-ACB3D154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67D0DF36-9034-C2EA-CD97-A13CDC2BC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ECD1FB2-FA05-BD74-4242-E010B4A28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010BE12-BB51-40B5-5396-54AC0A900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6829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D67C2-45BC-60E1-B0A8-FD29D1FF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AA7C63DD-FDB5-00DC-A467-58C2A98D8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85BC3334-8D43-34E4-8719-5C8D4A290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91B82434-6BEA-0659-60AE-B20B1CD57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134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7F0D-23AF-B50B-5117-3570899C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512D6707-17C0-F01B-52A1-1E4E0A0153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98EDC355-392E-6B9A-0EEA-FEEFF2B1B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B9F3B55A-2A5B-A525-6A97-A91BFC37B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584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F28D-55FD-4C6B-C754-0BFB3C05A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5AF10D93-31CB-EA47-761A-30155AEF6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D5734E51-FCA7-EAEB-AD2A-ABB7BEFD83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E4F15579-6D28-AAE1-DBDC-FD56BDE73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730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210DA-4EAE-F18B-3982-48B8C675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8318A7BB-26F9-F5CC-ECED-3CBC2C262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671F52B-1EAD-EC58-6C26-243938085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1651221A-47BB-42D6-1410-C1AE6C6AC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90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7F0D-23AF-B50B-5117-3570899C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512D6707-17C0-F01B-52A1-1E4E0A0153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98EDC355-392E-6B9A-0EEA-FEEFF2B1B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B9F3B55A-2A5B-A525-6A97-A91BFC37B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584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B811-2BD7-6A75-B2E2-291B3DDFC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F0D4DF91-299D-A3BB-11CC-BD2C5F1B4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6CB1898E-D715-28DF-5FDE-D6E6FE7C9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A98CA29E-854D-DA9E-5A0C-2DDE8C5D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155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8CBA-23A3-B573-3526-BD9C5865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18732AED-358A-8007-0E18-CD77DBCA5D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36A9760-1234-37BF-E441-6A42826552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053F2F72-FD04-D6B7-F398-9F8160C08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734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25EF7-91C5-26B0-1FD6-1F006F9C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C2B4AB8-DC3B-4B28-2E93-703B1467A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7298E102-D901-649C-6517-496CADD7B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D009AF26-9DFF-9F03-63B7-C05DB9D26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094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98FF0-A1F0-F7E6-097B-42617AFA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F8EA1B0D-BD2E-B0A7-ADD7-E4E85A84E1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5F703DB2-8527-4F09-678A-09344B5C3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122DD0F3-BDE3-9CFE-348A-1A85B2B92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0841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F5668-6F9A-81D5-EB38-84D475789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E3444255-9B78-D464-1744-01A87B45D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C49702DB-C2AC-20FC-0EC8-54D88B724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ABE3A9BB-57DE-C7B1-D6DF-8449F9B74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040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8B21A-2D9C-82DA-C497-DF38798A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3C220DB1-EF0A-1432-849E-C2F8BBD9BE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28E0CBB7-CB3D-3FC7-5530-B8B1CF885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9424C1D4-A6C1-D216-4650-627EBC62F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1330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CDC5-E0AB-36E2-61AF-0DC35CC5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A30C40C7-BD59-2456-94BB-87A2D5745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77997CF1-02DD-397B-11EF-B44C1073C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75D60FC5-BF08-1F23-1FA9-68D93B2F5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0189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06054-E0DC-07CB-616C-CA9EABCF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D6A275C2-93E3-CC0C-8908-410830347B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38CF4465-C1C8-61AD-53FF-EB1DF4CAB9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8BD23D1D-6624-26AA-7DAE-0C4394A24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80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F28D-55FD-4C6B-C754-0BFB3C05A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5AF10D93-31CB-EA47-761A-30155AEF6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D5734E51-FCA7-EAEB-AD2A-ABB7BEFD83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E4F15579-6D28-AAE1-DBDC-FD56BDE73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73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210DA-4EAE-F18B-3982-48B8C675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8318A7BB-26F9-F5CC-ECED-3CBC2C262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671F52B-1EAD-EC58-6C26-243938085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1651221A-47BB-42D6-1410-C1AE6C6AC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4809D-17FE-433A-BBBA-390A88416395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90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DC3F-B062-D4AF-AAF8-EA743681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1AF50BB7-CFA4-B7CD-84CC-F9757D1AA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27AC389-1427-3F18-D445-EC1791910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6BD97DFE-0821-4180-DDDD-18E823FA4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4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B811-2BD7-6A75-B2E2-291B3DDFC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F0D4DF91-299D-A3BB-11CC-BD2C5F1B4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6CB1898E-D715-28DF-5FDE-D6E6FE7C9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A98CA29E-854D-DA9E-5A0C-2DDE8C5D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1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8CBA-23A3-B573-3526-BD9C5865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Θέση εικόνας διαφάνειας 1">
            <a:extLst>
              <a:ext uri="{FF2B5EF4-FFF2-40B4-BE49-F238E27FC236}">
                <a16:creationId xmlns:a16="http://schemas.microsoft.com/office/drawing/2014/main" id="{18732AED-358A-8007-0E18-CD77DBCA5D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Θέση σημειώσεων 2">
            <a:extLst>
              <a:ext uri="{FF2B5EF4-FFF2-40B4-BE49-F238E27FC236}">
                <a16:creationId xmlns:a16="http://schemas.microsoft.com/office/drawing/2014/main" id="{136A9760-1234-37BF-E441-6A42826552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9396" name="Θέση αριθμού διαφάνειας 3">
            <a:extLst>
              <a:ext uri="{FF2B5EF4-FFF2-40B4-BE49-F238E27FC236}">
                <a16:creationId xmlns:a16="http://schemas.microsoft.com/office/drawing/2014/main" id="{053F2F72-FD04-D6B7-F398-9F8160C08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4809D-17FE-433A-BBBA-390A884163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71F87D-DD4B-4947-8B18-BFBB25079949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03465F-C9C7-400B-B510-BB7D6F5847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60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91992-8286-4204-B0A6-A28376B75F3C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6496CE-3A2C-4CA2-887D-576094AFBC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C8302-1B7A-491F-8ABD-0C786547A217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11B5E0-6F12-4A0D-A3B9-B57499E3DC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0"/>
            <a:ext cx="12191996" cy="938887"/>
          </a:xfrm>
          <a:prstGeom prst="rect">
            <a:avLst/>
          </a:prstGeom>
          <a:solidFill>
            <a:srgbClr val="1CAB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11"/>
          <p:cNvSpPr/>
          <p:nvPr/>
        </p:nvSpPr>
        <p:spPr>
          <a:xfrm>
            <a:off x="11591638" y="277090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8D92E4-9E1D-439B-B79E-80221FA86B74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1353803" y="55412"/>
            <a:ext cx="822036" cy="807570"/>
          </a:xfrm>
        </p:spPr>
        <p:txBody>
          <a:bodyPr anchorCtr="1"/>
          <a:lstStyle>
            <a:lvl1pPr algn="ctr">
              <a:defRPr>
                <a:solidFill>
                  <a:srgbClr val="DCE6F2"/>
                </a:solidFill>
              </a:defRPr>
            </a:lvl1pPr>
          </a:lstStyle>
          <a:p>
            <a:pPr lvl="0"/>
            <a:fld id="{97F379A7-4B06-4CEE-B878-55A74E401D92}" type="slidenum">
              <a:t>‹#›</a:t>
            </a:fld>
            <a:endParaRPr lang="en-US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838203" y="55412"/>
            <a:ext cx="10515600" cy="807570"/>
          </a:xfrm>
        </p:spPr>
        <p:txBody>
          <a:bodyPr anchorCtr="1"/>
          <a:lstStyle>
            <a:lvl1pPr algn="ctr">
              <a:defRPr sz="1400">
                <a:solidFill>
                  <a:schemeClr val="bg1"/>
                </a:solidFill>
                <a:latin typeface="Microsoft Sans Serif" pitchFamily="34"/>
                <a:cs typeface="Microsoft Sans Serif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0975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5919112"/>
            <a:ext cx="12191996" cy="938887"/>
          </a:xfrm>
          <a:prstGeom prst="rect">
            <a:avLst/>
          </a:prstGeom>
          <a:solidFill>
            <a:srgbClr val="1CAB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41500F-7648-432D-8EEA-02660CEC5BD6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79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0"/>
            <a:ext cx="12191996" cy="938887"/>
          </a:xfrm>
          <a:prstGeom prst="rect">
            <a:avLst/>
          </a:prstGeom>
          <a:solidFill>
            <a:srgbClr val="1CAB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10"/>
          <p:cNvSpPr/>
          <p:nvPr/>
        </p:nvSpPr>
        <p:spPr>
          <a:xfrm>
            <a:off x="11591638" y="277090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3" y="78802"/>
            <a:ext cx="10515600" cy="804672"/>
          </a:xfrm>
        </p:spPr>
        <p:txBody>
          <a:bodyPr anchorCtr="1"/>
          <a:lstStyle>
            <a:lvl1pPr algn="ctr">
              <a:defRPr sz="1400">
                <a:solidFill>
                  <a:schemeClr val="bg1"/>
                </a:solidFill>
                <a:latin typeface="Microsoft Sans Serif" pitchFamily="34"/>
                <a:cs typeface="Microsoft Sans Serif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3ADC07-5DB2-4907-AFC9-8003D7511547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1353803" y="69567"/>
            <a:ext cx="838203" cy="804672"/>
          </a:xfrm>
        </p:spPr>
        <p:txBody>
          <a:bodyPr anchorCtr="1"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pPr lvl="0"/>
            <a:fld id="{D2BE896B-A06F-4102-95B0-915006DDAB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0" y="0"/>
            <a:ext cx="12191996" cy="938887"/>
          </a:xfrm>
          <a:prstGeom prst="rect">
            <a:avLst/>
          </a:prstGeom>
          <a:solidFill>
            <a:srgbClr val="1CAB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D9D9D9"/>
              </a:solidFill>
              <a:uFillTx/>
              <a:latin typeface="Calibri"/>
            </a:endParaRPr>
          </a:p>
        </p:txBody>
      </p:sp>
      <p:sp>
        <p:nvSpPr>
          <p:cNvPr id="3" name="Oval 12"/>
          <p:cNvSpPr/>
          <p:nvPr/>
        </p:nvSpPr>
        <p:spPr>
          <a:xfrm>
            <a:off x="11591638" y="277090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81BD"/>
          </a:solidFill>
          <a:ln w="12701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6289F-89CE-4338-BD45-D369BC6FDF94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9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9784" y="69567"/>
            <a:ext cx="10515600" cy="804672"/>
          </a:xfrm>
        </p:spPr>
        <p:txBody>
          <a:bodyPr anchorCtr="1"/>
          <a:lstStyle>
            <a:lvl1pPr algn="ctr">
              <a:defRPr sz="1400">
                <a:solidFill>
                  <a:schemeClr val="bg1"/>
                </a:solidFill>
                <a:latin typeface="Microsoft Sans Serif" pitchFamily="34"/>
                <a:cs typeface="Microsoft Sans Serif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11352211" y="69567"/>
            <a:ext cx="839784" cy="823142"/>
          </a:xfrm>
        </p:spPr>
        <p:txBody>
          <a:bodyPr anchorCtr="1"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pPr lvl="0"/>
            <a:fld id="{183A780E-7178-4848-B406-F4CDC06546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59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19CBE-88C4-4741-B6FC-CFE1EF458355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0133A-BAD8-4777-88C5-EA8731D3EB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69664-6D8A-4BF6-94E8-A437277AE796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22BE14-9CF6-4458-BEE3-9ECE132A63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8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0CE341-A203-412A-A672-092D3055DA2A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EF9B9-5277-4A94-819E-F5D58CD256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0F2D4-A3C4-4A89-B6FB-89BE102CA280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B8D390-C06D-4896-A446-886847A408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475DD92-B6FC-4B4B-B495-F224EF892C90}" type="datetime1">
              <a:rPr lang="en-US"/>
              <a:pPr lvl="0"/>
              <a:t>5/27/2026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B7DB0A5-16BD-4741-8112-9A199A88D0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A5A8-1B61-9C6C-9458-F2234F3C4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D8A59D-C44B-97B9-9616-0CE356CC7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02" y="6321645"/>
            <a:ext cx="1755549" cy="59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A0D0E0-C691-F20D-8888-4F274B6B2347}"/>
              </a:ext>
            </a:extLst>
          </p:cNvPr>
          <p:cNvSpPr txBox="1"/>
          <p:nvPr/>
        </p:nvSpPr>
        <p:spPr>
          <a:xfrm>
            <a:off x="6489291" y="5294898"/>
            <a:ext cx="5358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dirty="0">
                <a:solidFill>
                  <a:schemeClr val="bg1"/>
                </a:solidFill>
                <a:latin typeface="Aptos" panose="020B0004020202020204" pitchFamily="34" charset="0"/>
              </a:rPr>
              <a:t>ΠΑΝΕΛΛΑΔΙΚΗ ΕΡΕΥΝΑ ΚΟΙΝΗΣ ΓΝΩΜΗΣ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6A390-845B-6007-F6EC-B3EB587E6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" y="6133970"/>
            <a:ext cx="1557992" cy="526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89958-831A-0038-F13C-386891DFF904}"/>
              </a:ext>
            </a:extLst>
          </p:cNvPr>
          <p:cNvSpPr txBox="1"/>
          <p:nvPr/>
        </p:nvSpPr>
        <p:spPr>
          <a:xfrm>
            <a:off x="0" y="1615273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DOOMSCROLLING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&amp;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ΨΗΦΙΑΚΗ ΣΥΜΠΕΡΙΦΟΡΑ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r>
              <a:rPr lang="el-GR" sz="4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ΠΑΝΕΛΛΑΔΙΚΗ ΕΡΕΥΝΑ</a:t>
            </a:r>
          </a:p>
          <a:p>
            <a:pPr algn="ctr"/>
            <a:endParaRPr lang="el-GR" sz="4000" b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algn="ctr"/>
            <a:r>
              <a:rPr lang="el-GR" sz="3200" b="1" dirty="0">
                <a:solidFill>
                  <a:srgbClr val="64ACE2"/>
                </a:solidFill>
                <a:latin typeface="Aptos" panose="020B0004020202020204" pitchFamily="34" charset="0"/>
              </a:rPr>
              <a:t>Α. ΣΥΝΟΛΟ ΠΛΗΘΥΣΜΟΥ</a:t>
            </a:r>
          </a:p>
          <a:p>
            <a:pPr algn="ctr"/>
            <a:r>
              <a:rPr lang="el-GR" sz="3200" b="1" dirty="0">
                <a:solidFill>
                  <a:srgbClr val="64ACE2"/>
                </a:solidFill>
                <a:latin typeface="Aptos" panose="020B0004020202020204" pitchFamily="34" charset="0"/>
              </a:rPr>
              <a:t>Β. ΓΟΝΕΙΣ ΠΑΙΔΙΩΝ 2-17 ΕΤΩΝ</a:t>
            </a:r>
          </a:p>
          <a:p>
            <a:pPr algn="ctr"/>
            <a:r>
              <a:rPr lang="el-GR" sz="3200" b="1" dirty="0">
                <a:solidFill>
                  <a:srgbClr val="64ACE2"/>
                </a:solidFill>
                <a:latin typeface="Aptos" panose="020B0004020202020204" pitchFamily="34" charset="0"/>
              </a:rPr>
              <a:t>Γ. ΝΕΟΙ 17-24 ΕΤΩΝ</a:t>
            </a:r>
          </a:p>
        </p:txBody>
      </p:sp>
      <p:pic>
        <p:nvPicPr>
          <p:cNvPr id="1026" name="Picture 2" descr="me-ti-chrimatodotisi-tis-eyropaikis-enosis-greece2.0-logo - Περιφέρεια  Δυτικής Μακεδονίας">
            <a:extLst>
              <a:ext uri="{FF2B5EF4-FFF2-40B4-BE49-F238E27FC236}">
                <a16:creationId xmlns:a16="http://schemas.microsoft.com/office/drawing/2014/main" id="{263298CC-EBB8-73C8-9C20-489A78DE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78" y="5336294"/>
            <a:ext cx="3343588" cy="13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D2FBB-69B0-E7D8-A1B3-1A6809EDE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28" y="5449059"/>
            <a:ext cx="1953342" cy="1098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5234E-B1C6-026A-929E-F89CB4F6E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533" y="5745007"/>
            <a:ext cx="2773764" cy="6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9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02773-AFBB-C984-F1D9-EDD935BE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1788767F-F8E2-6363-1FEF-3B549FC813F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10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954C2A5E-6AD8-2AAF-EFC2-6EEBDEFCC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ΠΕΡΙΕΧΟΜΕΝΟ ΠΟΥ ΟΔΗΓΕΙ ΣΥΧΝΟΤΕΡΑ ΣΕ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Ποιο περιεχόμενο σας οδηγεί πιο συχνά σε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 Πολλαπλή επιλογή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FDFD357-5977-CE63-7F48-48E15AC9C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074615"/>
              </p:ext>
            </p:extLst>
          </p:nvPr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340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15D7-280A-167A-26B4-4830EB6E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B0F1C471-23DB-8CB1-B167-F045701E8E8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11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E6E08FBC-97F2-5A58-5074-E8031C861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ΑΙΣΘΗΜΑ ΜΕΤΑ ΑΠΟ ΠΑΡΑΤΕΤΑΜΕΝΟ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Μετά από παρατεταμένο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σε αρνητικό περιεχόμενο, πώς αισθάνεστε συνήθως; Πολλαπλή επιλογή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9438B49B-2F67-F741-71D3-510F81E5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912297"/>
              </p:ext>
            </p:extLst>
          </p:nvPr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54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2F8F-6D05-DDAF-376A-187C3ADE4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691D4A3A-8C43-89C5-4408-3E0A462497C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F79198BD-E379-DE6F-9B4B-9C3C8BEAD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ΒΑΘΜΟΣ ΠΟΥ ΕΠΗΡΕΑΖΕΙ ΤΟ </a:t>
            </a:r>
            <a:r>
              <a:rPr lang="en-US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:</a:t>
            </a:r>
            <a:r>
              <a:rPr lang="en-US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b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2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8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Σε ποιο βαθμό πιστεύετε ότι το </a:t>
            </a:r>
            <a:r>
              <a:rPr lang="el-GR" sz="1600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επηρεάζει: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41C16E2B-263E-3499-7D35-7DCA6C836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653992"/>
              </p:ext>
            </p:extLst>
          </p:nvPr>
        </p:nvGraphicFramePr>
        <p:xfrm>
          <a:off x="143022" y="1187123"/>
          <a:ext cx="11210781" cy="5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55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129C-3BE8-5552-2040-FD7D1715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57583F86-5584-5F6C-F916-D1A7853C5EE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95D93F0B-DFCF-5665-4E3F-232D8E013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ΠΟΥ ΕΠΗΡΕΑΖΟΝΤΑΙ ΑΠΟ ΤΑ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 MEDIA </a:t>
            </a:r>
            <a:endParaRPr lang="el-GR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F04F2458-D4CD-975F-33D0-9883A3216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727580"/>
              </p:ext>
            </p:extLst>
          </p:nvPr>
        </p:nvGraphicFramePr>
        <p:xfrm>
          <a:off x="358174" y="1176365"/>
          <a:ext cx="11210781" cy="5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569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8392-7DC3-33E4-FCBF-BBD2500A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EA50320-219D-70FE-86B0-ABFB1488067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C030FD28-48F9-6E97-57F2-98180DA02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ΒΑΘΜΟΣ ΣΥΜΦΩΝΙΑΣ ΜΕ ΤΙΣ ΠΑΡΑΚΑΤΩ ΠΡΟΤΑΣΕΙΣ</a:t>
            </a:r>
            <a:r>
              <a:rPr lang="en-US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b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2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8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Σε ποιο βαθμό συμφωνείτε ή διαφωνείτε με τις παρακάτω προτάσεις;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9C8723DD-8E0A-7C58-136D-DC9E20F66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477862"/>
              </p:ext>
            </p:extLst>
          </p:nvPr>
        </p:nvGraphicFramePr>
        <p:xfrm>
          <a:off x="741384" y="1251669"/>
          <a:ext cx="10515600" cy="5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55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B6FAF-AB85-163C-7478-3C9B59163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32AD366A-CA5B-6FDD-45EB-4BD6C883CF1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15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2AE75DFD-9C9F-FC55-52D8-6A6044D52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3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«ΠΙΑΝΩ ΤΟΝ ΕΑΥΤΟ ΜΟΥ ΝΑ ΠΕΡΙΗΓΕΙΤΑΙ ΣΥΝΕΧΩΣ ΣΕ ΑΡΝΗΤΙΚΕΣ ΕΙΔΗΣΕΙΣ»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Σε ποιο βαθμό συμφωνείτε ή διαφωνείτε με τις παρακάτω προτάσεις;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Πιάνω τον εαυτό μου να περιηγείται συνεχώς σε αρνητικές ειδήσεις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EF6B5274-F3E1-D0D3-26C4-725BBC9B1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18247"/>
              </p:ext>
            </p:extLst>
          </p:nvPr>
        </p:nvGraphicFramePr>
        <p:xfrm>
          <a:off x="5687526" y="940777"/>
          <a:ext cx="6348871" cy="584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E646B4CA-E75B-0179-E166-04F8CC7BDE18}"/>
              </a:ext>
            </a:extLst>
          </p:cNvPr>
          <p:cNvGraphicFramePr/>
          <p:nvPr/>
        </p:nvGraphicFramePr>
        <p:xfrm>
          <a:off x="21516" y="1215141"/>
          <a:ext cx="6075128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ED1062F8-DA03-4BAA-8F0C-3E92EACA9673}"/>
              </a:ext>
            </a:extLst>
          </p:cNvPr>
          <p:cNvSpPr/>
          <p:nvPr/>
        </p:nvSpPr>
        <p:spPr>
          <a:xfrm>
            <a:off x="4948509" y="1732260"/>
            <a:ext cx="290661" cy="1215334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D6825-5C3C-A527-86B9-0A04E2556097}"/>
              </a:ext>
            </a:extLst>
          </p:cNvPr>
          <p:cNvSpPr txBox="1"/>
          <p:nvPr/>
        </p:nvSpPr>
        <p:spPr>
          <a:xfrm>
            <a:off x="5289812" y="2247306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56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14A94D3-DD09-BE2C-5A83-B1C769F980A8}"/>
              </a:ext>
            </a:extLst>
          </p:cNvPr>
          <p:cNvSpPr/>
          <p:nvPr/>
        </p:nvSpPr>
        <p:spPr>
          <a:xfrm>
            <a:off x="4121518" y="3935009"/>
            <a:ext cx="321386" cy="1346995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A9E5E-5EF2-E383-765C-63C2BE4F5680}"/>
              </a:ext>
            </a:extLst>
          </p:cNvPr>
          <p:cNvSpPr txBox="1"/>
          <p:nvPr/>
        </p:nvSpPr>
        <p:spPr>
          <a:xfrm>
            <a:off x="4514852" y="4454617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21.1</a:t>
            </a:r>
          </a:p>
        </p:txBody>
      </p:sp>
    </p:spTree>
    <p:extLst>
      <p:ext uri="{BB962C8B-B14F-4D97-AF65-F5344CB8AC3E}">
        <p14:creationId xmlns:p14="http://schemas.microsoft.com/office/powerpoint/2010/main" val="170189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7DB1-BF00-E268-A3F6-9D4E5CAA7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7053BBC0-11A3-6C6D-9BD1-189C4B3F66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16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F4C509F-A3BD-5491-6102-ACE6781BF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ΤΟ DOOMSCROLLING ΜΠΟΡΕΙ ΝΑ ΕΠΗΡΕΑΣΕΙ ΑΡΝΗΤΙΚΑ ΤΗΝ ΨΥΧΙΚΗ ΥΓΕΙΑ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Πιστεύετε ότι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μπορεί να επηρεάσει αρνητικά την ψυχική υγεία των χρηστών;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826F9440-AE5E-FF63-C7DD-8DBAD4D48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265734"/>
              </p:ext>
            </p:extLst>
          </p:nvPr>
        </p:nvGraphicFramePr>
        <p:xfrm>
          <a:off x="5665924" y="958378"/>
          <a:ext cx="6348871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B567472B-9E48-9849-F6F8-902596EC1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09672"/>
              </p:ext>
            </p:extLst>
          </p:nvPr>
        </p:nvGraphicFramePr>
        <p:xfrm>
          <a:off x="80387" y="1215142"/>
          <a:ext cx="6015613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4D4F49FB-2C41-2BE5-90B5-79A4DE9176AC}"/>
              </a:ext>
            </a:extLst>
          </p:cNvPr>
          <p:cNvSpPr/>
          <p:nvPr/>
        </p:nvSpPr>
        <p:spPr>
          <a:xfrm>
            <a:off x="2403147" y="406738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3A105-0FE6-E147-65A9-C4CA75FBF1EF}"/>
              </a:ext>
            </a:extLst>
          </p:cNvPr>
          <p:cNvSpPr txBox="1"/>
          <p:nvPr/>
        </p:nvSpPr>
        <p:spPr>
          <a:xfrm>
            <a:off x="5927564" y="2177979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69.4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4899B0A-DD9B-567D-59A7-6D27433D76BB}"/>
              </a:ext>
            </a:extLst>
          </p:cNvPr>
          <p:cNvSpPr/>
          <p:nvPr/>
        </p:nvSpPr>
        <p:spPr>
          <a:xfrm>
            <a:off x="5590618" y="1934959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35FCB-0C63-E8FE-906F-2DE78E4A60D9}"/>
              </a:ext>
            </a:extLst>
          </p:cNvPr>
          <p:cNvSpPr txBox="1"/>
          <p:nvPr/>
        </p:nvSpPr>
        <p:spPr>
          <a:xfrm>
            <a:off x="2740093" y="431040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606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FC546-2673-AECB-DF19-6BC11D698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92AB98C5-2276-A986-1F1B-02549A89030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17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31C3FF70-91F9-0A31-3606-1B6A892DE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700" y="55412"/>
            <a:ext cx="11553712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ΑΠΑΓΟΡΕΥΣΗ ΤΗΣ ΧΡΗΣΗΣ SOCIAL MEDIA ΣΕ ΠΑΙΔΙΑ ΕΩΣ 15 ΕΤΩΝ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Συμφωνείτε ή διαφωνείτε με την απαγόρευση της χρήσης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σε παιδιά έως 15 ετών;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FFB2DACF-F2A3-275E-7811-E708329A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111278"/>
              </p:ext>
            </p:extLst>
          </p:nvPr>
        </p:nvGraphicFramePr>
        <p:xfrm>
          <a:off x="2431227" y="1784787"/>
          <a:ext cx="6755803" cy="451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7850E3-7C39-E9AD-B73F-9B1DB325005C}"/>
              </a:ext>
            </a:extLst>
          </p:cNvPr>
          <p:cNvSpPr txBox="1"/>
          <p:nvPr/>
        </p:nvSpPr>
        <p:spPr>
          <a:xfrm>
            <a:off x="2194561" y="1286105"/>
            <a:ext cx="3184262" cy="340519"/>
          </a:xfrm>
          <a:prstGeom prst="roundRect">
            <a:avLst/>
          </a:prstGeom>
          <a:ln>
            <a:solidFill>
              <a:srgbClr val="C358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Διαφωνώ &amp; Μάλλον διαφωνώ: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16.7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5F691-A12A-0E77-2CD4-A1B4D05C4EFE}"/>
              </a:ext>
            </a:extLst>
          </p:cNvPr>
          <p:cNvSpPr txBox="1"/>
          <p:nvPr/>
        </p:nvSpPr>
        <p:spPr>
          <a:xfrm>
            <a:off x="6002768" y="5963462"/>
            <a:ext cx="3184262" cy="340519"/>
          </a:xfrm>
          <a:prstGeom prst="roundRect">
            <a:avLst/>
          </a:prstGeom>
          <a:ln>
            <a:solidFill>
              <a:srgbClr val="1D9BA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Συμφωνώ &amp; Μάλλον συμφωνώ: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81.4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4833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52F1B-DABC-4602-5BE2-56BF93C7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B3383705-196B-099E-8F55-E6481328B0D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18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305F2F4F-8E04-57BD-B08D-289243942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3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ΠΟΣΟ ΜΕΓΑΛΟ ΚΟΙΝΩΝΙΚΟ ΠΡΟΒΛΗΜΑ ΘΕΩΡΕΙΤΕ ΤΟ 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μεγάλο κοινωνικό πρόβλημα θεωρείτε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731B731C-A746-25D4-4493-957FF8EF5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591439"/>
              </p:ext>
            </p:extLst>
          </p:nvPr>
        </p:nvGraphicFramePr>
        <p:xfrm>
          <a:off x="5948979" y="940777"/>
          <a:ext cx="6226860" cy="584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85255CAD-3814-BD12-0D2C-C3C49DDB8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468126"/>
              </p:ext>
            </p:extLst>
          </p:nvPr>
        </p:nvGraphicFramePr>
        <p:xfrm>
          <a:off x="80387" y="1215142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D150238-A558-324F-E256-FB0C652B1AD9}"/>
              </a:ext>
            </a:extLst>
          </p:cNvPr>
          <p:cNvSpPr/>
          <p:nvPr/>
        </p:nvSpPr>
        <p:spPr>
          <a:xfrm>
            <a:off x="2424179" y="4121173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DFDC0-ABF6-86AD-6FB4-2E38D117B644}"/>
              </a:ext>
            </a:extLst>
          </p:cNvPr>
          <p:cNvSpPr txBox="1"/>
          <p:nvPr/>
        </p:nvSpPr>
        <p:spPr>
          <a:xfrm>
            <a:off x="5701078" y="2064084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62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58C5344-F77F-B491-2E68-47233E4B269D}"/>
              </a:ext>
            </a:extLst>
          </p:cNvPr>
          <p:cNvSpPr/>
          <p:nvPr/>
        </p:nvSpPr>
        <p:spPr>
          <a:xfrm>
            <a:off x="5364132" y="1821064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D370C-100B-5541-2823-D501BDD69523}"/>
              </a:ext>
            </a:extLst>
          </p:cNvPr>
          <p:cNvSpPr txBox="1"/>
          <p:nvPr/>
        </p:nvSpPr>
        <p:spPr>
          <a:xfrm>
            <a:off x="2761125" y="4364193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6.8</a:t>
            </a:r>
          </a:p>
        </p:txBody>
      </p:sp>
    </p:spTree>
    <p:extLst>
      <p:ext uri="{BB962C8B-B14F-4D97-AF65-F5344CB8AC3E}">
        <p14:creationId xmlns:p14="http://schemas.microsoft.com/office/powerpoint/2010/main" val="225183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8EAA4-7F28-A00F-C122-9DD8DF2E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52712E3C-4DE2-3D73-7D2C-C24799BC9F4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19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055A7D1B-7156-8087-5231-B7A85CF0C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ΠΟΙΟΙ ΕΠΗΡΕΑΖΟΝΤΑΙ ΠΕΡΙΣΣΟΤΕΡΟ ΑΠΟ ΤΟ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Ποια ομάδα θεωρείτε ότι επηρεάζεται περισσότερο από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4D5292C9-B6F2-9020-5068-9CC52D46FC0D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3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2BD6-F4A3-0153-DD41-A110ABCF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7A5650-4BCF-E2FC-6FDD-6C3FB76F6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02" y="6321645"/>
            <a:ext cx="1755549" cy="59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36178-6073-0C91-CD92-512550351EC5}"/>
              </a:ext>
            </a:extLst>
          </p:cNvPr>
          <p:cNvSpPr txBox="1"/>
          <p:nvPr/>
        </p:nvSpPr>
        <p:spPr>
          <a:xfrm>
            <a:off x="6489291" y="5294898"/>
            <a:ext cx="5358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dirty="0">
                <a:solidFill>
                  <a:schemeClr val="bg1"/>
                </a:solidFill>
                <a:latin typeface="Aptos" panose="020B0004020202020204" pitchFamily="34" charset="0"/>
              </a:rPr>
              <a:t>ΠΑΝΕΛΛΑΔΙΚΗ ΕΡΕΥΝΑ ΚΟΙΝΗΣ ΓΝΩΜΗΣ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32CC5-F5E1-AA0D-AE00-8F9F8378D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" y="6133970"/>
            <a:ext cx="1557992" cy="526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5174C-E1A9-09C8-09AA-5CF7A9CF57A8}"/>
              </a:ext>
            </a:extLst>
          </p:cNvPr>
          <p:cNvSpPr txBox="1"/>
          <p:nvPr/>
        </p:nvSpPr>
        <p:spPr>
          <a:xfrm>
            <a:off x="0" y="288680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4ACE2"/>
                </a:solidFill>
                <a:latin typeface="Aptos" panose="020B0004020202020204" pitchFamily="34" charset="0"/>
              </a:rPr>
              <a:t>DOOMSCROLLING </a:t>
            </a:r>
            <a:r>
              <a:rPr lang="el-GR" sz="4000" b="1" dirty="0">
                <a:solidFill>
                  <a:srgbClr val="64ACE2"/>
                </a:solidFill>
                <a:latin typeface="Aptos" panose="020B0004020202020204" pitchFamily="34" charset="0"/>
              </a:rPr>
              <a:t>- ΠΑΝΕΛΛΑΔΙΚΗ ΕΡΕΥΝΑ</a:t>
            </a:r>
          </a:p>
          <a:p>
            <a:pPr algn="ctr"/>
            <a:r>
              <a:rPr lang="el-GR" sz="4000" b="1" dirty="0">
                <a:solidFill>
                  <a:srgbClr val="64ACE2"/>
                </a:solidFill>
                <a:latin typeface="Aptos" panose="020B0004020202020204" pitchFamily="34" charset="0"/>
              </a:rPr>
              <a:t>ΣΥΝΟΛΟ ΠΛΗΘΥΣΜΟΥ 17-70 ΕΤΩΝ</a:t>
            </a:r>
          </a:p>
          <a:p>
            <a:pPr algn="ctr"/>
            <a:endParaRPr lang="el-GR" sz="4000" b="1" dirty="0">
              <a:solidFill>
                <a:srgbClr val="64ACE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7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F13E-0D86-99FA-14FB-DC90369F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05ED9FB9-508B-2EC6-CA06-FAB0F271A6D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81C11CB-61C4-516F-3EAF-28EFCAA8D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ΑΞΙΟΛΟΓΗΣΗ ΠΡΟΤΕΙΝΟΜΕΝΩΝ ΜΕΤΡΩΝ | 1/2</a:t>
            </a:r>
            <a:b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2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8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Παρακάτω παρατίθεται μια λίστα μέτρων που έχουν προταθεί για την αντιμετώπιση του </a:t>
            </a:r>
            <a:r>
              <a:rPr lang="el-GR" sz="1600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και της υπερβολικής έκθεσης σε δυσάρεστο διαδικτυακό περιεχόμενο. Παρακαλώ δηλώστε κατά πόσο συμφωνείτε ή διαφωνείτε με καθένα από αυτά.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D889B57A-8F7E-F890-2C0C-D0AC31181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628210"/>
              </p:ext>
            </p:extLst>
          </p:nvPr>
        </p:nvGraphicFramePr>
        <p:xfrm>
          <a:off x="0" y="1011219"/>
          <a:ext cx="11887200" cy="579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14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3007-C0D8-1753-8156-4179D06A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3276F147-23DE-EF5B-3791-839F3EED2BF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4E972ABD-ABF0-8B31-95A7-3EE96D4BD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ΑΞΙΟΛΟΓΗΣΗ ΠΡΟΤΕΙΝΟΜΕΝΩΝ ΜΕΤΡΩΝ | 2/2 </a:t>
            </a:r>
            <a:b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2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8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Παρακάτω παρατίθεται μια λίστα μέτρων που έχουν προταθεί για την αντιμετώπιση του </a:t>
            </a:r>
            <a:r>
              <a:rPr lang="el-GR" sz="1600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και της υπερβολικής έκθεσης σε δυσάρεστο διαδικτυακό περιεχόμενο. Παρακαλώ δηλώστε κατά πόσο συμφωνείτε ή διαφωνείτε με καθένα από αυτά.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6DD22694-AB7C-127B-819F-90701E429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627694"/>
              </p:ext>
            </p:extLst>
          </p:nvPr>
        </p:nvGraphicFramePr>
        <p:xfrm>
          <a:off x="0" y="1011219"/>
          <a:ext cx="11887200" cy="579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8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93B3D-72DB-D8C7-1390-AC5AC335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201EBB-AB47-162C-6243-6AB8031FD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02" y="6321645"/>
            <a:ext cx="1755549" cy="59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1F08C-2624-8B2D-1D07-24E680B5FF17}"/>
              </a:ext>
            </a:extLst>
          </p:cNvPr>
          <p:cNvSpPr txBox="1"/>
          <p:nvPr/>
        </p:nvSpPr>
        <p:spPr>
          <a:xfrm>
            <a:off x="6489291" y="5294898"/>
            <a:ext cx="5358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dirty="0">
                <a:solidFill>
                  <a:schemeClr val="bg1"/>
                </a:solidFill>
                <a:latin typeface="Aptos" panose="020B0004020202020204" pitchFamily="34" charset="0"/>
              </a:rPr>
              <a:t>ΠΑΝΕΛΛΑΔΙΚΗ ΕΡΕΥΝΑ ΚΟΙΝΗΣ ΓΝΩΜΗΣ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1EBF75-13AF-C1E1-4CF4-D57CAEA1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" y="6133970"/>
            <a:ext cx="1557992" cy="526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A5FF59-9D78-7CA2-D5C4-B44408F92336}"/>
              </a:ext>
            </a:extLst>
          </p:cNvPr>
          <p:cNvSpPr txBox="1"/>
          <p:nvPr/>
        </p:nvSpPr>
        <p:spPr>
          <a:xfrm>
            <a:off x="0" y="288680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4ACE2"/>
                </a:solidFill>
                <a:latin typeface="Aptos" panose="020B0004020202020204" pitchFamily="34" charset="0"/>
              </a:rPr>
              <a:t>DOOMSCROLLING </a:t>
            </a:r>
            <a:r>
              <a:rPr lang="el-GR" sz="4000" b="1" dirty="0">
                <a:solidFill>
                  <a:srgbClr val="64ACE2"/>
                </a:solidFill>
                <a:latin typeface="Aptos" panose="020B0004020202020204" pitchFamily="34" charset="0"/>
              </a:rPr>
              <a:t>- ΠΑΝΕΛΛΑΔΙΚΗ ΕΡΕΥΝΑ</a:t>
            </a:r>
          </a:p>
          <a:p>
            <a:pPr algn="ctr"/>
            <a:r>
              <a:rPr lang="el-GR" sz="4000" b="1" dirty="0">
                <a:solidFill>
                  <a:srgbClr val="64ACE2"/>
                </a:solidFill>
                <a:latin typeface="Aptos" panose="020B0004020202020204" pitchFamily="34" charset="0"/>
              </a:rPr>
              <a:t>ΓΟΝΕΙΣ ΑΝΗΛΙΚΩΝ 2-17 ΕΤΩΝ</a:t>
            </a:r>
          </a:p>
          <a:p>
            <a:pPr algn="ctr"/>
            <a:endParaRPr lang="el-GR" sz="4000" b="1" dirty="0">
              <a:solidFill>
                <a:srgbClr val="64ACE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5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αριθμού διαφάνειας"/>
          <p:cNvSpPr txBox="1"/>
          <p:nvPr/>
        </p:nvSpPr>
        <p:spPr>
          <a:xfrm>
            <a:off x="11353803" y="55412"/>
            <a:ext cx="822036" cy="807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DCE6F2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76C8C-8A53-411C-B374-DF7FC38B3C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200" dirty="0">
                <a:latin typeface="Aptos" panose="020B0004020202020204" pitchFamily="34" charset="0"/>
                <a:ea typeface="Microsoft JhengHei" pitchFamily="34"/>
              </a:rPr>
              <a:t>ΤΑΥΤΟΤΗΤΑ ΤΗΣ ΕΡΕΥΝΑΣ</a:t>
            </a:r>
            <a:endParaRPr lang="en-US" sz="3200" dirty="0">
              <a:latin typeface="Aptos" panose="020B0004020202020204" pitchFamily="34" charset="0"/>
              <a:ea typeface="Microsoft JhengHei" pitchFamily="34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495553" y="1844673"/>
            <a:ext cx="460851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917" y="1074866"/>
            <a:ext cx="8155797" cy="38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Η έρευνα πραγματοποιήθηκε από την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MARC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 A.E.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 -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- Αριθμός Μητρώου Ε.Σ.Ρ.: 1 (ΕΝΑ).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2B74E5-76E5-4559-BCC5-7ADEB302E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78452"/>
              </p:ext>
            </p:extLst>
          </p:nvPr>
        </p:nvGraphicFramePr>
        <p:xfrm>
          <a:off x="599440" y="1508571"/>
          <a:ext cx="11262420" cy="4328110"/>
        </p:xfrm>
        <a:graphic>
          <a:graphicData uri="http://schemas.openxmlformats.org/drawingml/2006/table">
            <a:tbl>
              <a:tblPr/>
              <a:tblGrid>
                <a:gridCol w="2675021">
                  <a:extLst>
                    <a:ext uri="{9D8B030D-6E8A-4147-A177-3AD203B41FA5}">
                      <a16:colId xmlns:a16="http://schemas.microsoft.com/office/drawing/2014/main" val="3630281328"/>
                    </a:ext>
                  </a:extLst>
                </a:gridCol>
                <a:gridCol w="8587399">
                  <a:extLst>
                    <a:ext uri="{9D8B030D-6E8A-4147-A177-3AD203B41FA5}">
                      <a16:colId xmlns:a16="http://schemas.microsoft.com/office/drawing/2014/main" val="2795996467"/>
                    </a:ext>
                  </a:extLst>
                </a:gridCol>
              </a:tblGrid>
              <a:tr h="383267">
                <a:tc>
                  <a:txBody>
                    <a:bodyPr/>
                    <a:lstStyle/>
                    <a:p>
                      <a:pPr algn="l" rtl="0" fontAlgn="ctr"/>
                      <a:endParaRPr lang="el-GR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l-G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Στο πλαίσιο της Εθνικής Δράσης Προαγωγής Υγείας Παιδιού και Οικογένειας</a:t>
                      </a:r>
                      <a:endParaRPr lang="el-GR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00459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ΕΞΕΤΑΖΟΜΕΝΟΣ ΠΛΗΘΥΣΜΟΣ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Γονείς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παιδιών 2-17 ετών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72023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ΜΕΓΕΘΟΣ ΔΕΙΓΜΑΤΟΣ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1.061 γονείς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8648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ΧΡΟΝΙΚΟ ΔΙΑΣΤΗΜΑ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15-21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Μαΐου 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52266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ΠΕΡΙΟΧΗ ΔΙΕΞΑΓΩΓΗΣ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Πανελλαδική κάλυψη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98676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ΔΕΙΓΜΑΤΟΛΗΨΙΑΣ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Πολυσταδιακή τυχαία δειγματοληψία με χρήση </a:t>
                      </a:r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quota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βάσει φύλου, ηλικίας και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γεωγραφικής κατανομής.</a:t>
                      </a:r>
                      <a:endParaRPr lang="en-US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034331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ΣΥΛΛΟΓΗΣ ΣΤΟΙΧΕΙΩΝ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Αυτοσυμπληρούμενα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ερωτηματολόγια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online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βάσει ηλεκτρονικού ερωτηματολογίου 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45419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ΜΕΓΙΣΤΟ ΣΤΑΤΙΣΤΙΚΟ ΣΦΑΛΜΑ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+3 %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308230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ΣΤΑΘΜΙΣΕΙΣ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 βάση το φύλο &amp; την ηλικία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479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ΕΛΕΓΧΟΙ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Έλεγχος λογικών συσχετίσεων και έλεγχος πληρότητας στο 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57982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Η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MARC A.E.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Είναι μέλος του ΣΕΔΕΑ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&amp;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της ESOMAR και τηρεί τον κανονισμό του Π.Ε.Σ.Σ. και τους διεθνείς κώδικες δεοντολογίας για την διεξαγωγή και δημοσιοποίηση ερευνών κοινής γνώμης.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8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3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A3B13-7AFE-EBB6-1C31-4B0F9EF4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61905EDD-587C-243E-30E6-2716BA4453EB}"/>
              </a:ext>
            </a:extLst>
          </p:cNvPr>
          <p:cNvGraphicFramePr/>
          <p:nvPr/>
        </p:nvGraphicFramePr>
        <p:xfrm>
          <a:off x="0" y="1839197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ECB1B56-AFEE-9684-B0D6-614975C3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ΕΧΟΥΝ ΑΚΟΥΣΕΙ ΤΟΝ ΟΡΟ «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»</a:t>
            </a:r>
            <a:br>
              <a:rPr lang="el-GR" sz="20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 Έχετε ξανακούσει τον όρο “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”;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E039420-E17B-06AE-DFAF-274263103E4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Γράφημα 8">
            <a:extLst>
              <a:ext uri="{FF2B5EF4-FFF2-40B4-BE49-F238E27FC236}">
                <a16:creationId xmlns:a16="http://schemas.microsoft.com/office/drawing/2014/main" id="{58224057-67F1-3BAB-D8E7-58D568344FF3}"/>
              </a:ext>
            </a:extLst>
          </p:cNvPr>
          <p:cNvGraphicFramePr/>
          <p:nvPr/>
        </p:nvGraphicFramePr>
        <p:xfrm>
          <a:off x="5858196" y="970004"/>
          <a:ext cx="61730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5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7DB1-BF00-E268-A3F6-9D4E5CAA7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7053BBC0-11A3-6C6D-9BD1-189C4B3F66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25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F4C509F-A3BD-5491-6102-ACE6781BF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ΤΟ DOOMSCROLLING ΜΠΟΡΕΙ ΝΑ ΕΠΗΡΕΑΣΕΙ ΑΡΝΗΤΙΚΑ ΤΗΝ ΨΥΧΙΚΗ ΥΓΕΙΑ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Πιστεύετε ότι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μπορεί να επηρεάσει αρνητικά την ψυχική υγεία των χρηστών;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826F9440-AE5E-FF63-C7DD-8DBAD4D48BD1}"/>
              </a:ext>
            </a:extLst>
          </p:cNvPr>
          <p:cNvGraphicFramePr/>
          <p:nvPr/>
        </p:nvGraphicFramePr>
        <p:xfrm>
          <a:off x="5665924" y="958378"/>
          <a:ext cx="6348871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B567472B-9E48-9849-F6F8-902596EC1451}"/>
              </a:ext>
            </a:extLst>
          </p:cNvPr>
          <p:cNvGraphicFramePr/>
          <p:nvPr/>
        </p:nvGraphicFramePr>
        <p:xfrm>
          <a:off x="80387" y="1215142"/>
          <a:ext cx="6015613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4D4F49FB-2C41-2BE5-90B5-79A4DE9176AC}"/>
              </a:ext>
            </a:extLst>
          </p:cNvPr>
          <p:cNvSpPr/>
          <p:nvPr/>
        </p:nvSpPr>
        <p:spPr>
          <a:xfrm>
            <a:off x="2456937" y="406738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3A105-0FE6-E147-65A9-C4CA75FBF1EF}"/>
              </a:ext>
            </a:extLst>
          </p:cNvPr>
          <p:cNvSpPr txBox="1"/>
          <p:nvPr/>
        </p:nvSpPr>
        <p:spPr>
          <a:xfrm>
            <a:off x="5927564" y="2177979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69.</a:t>
            </a:r>
            <a:r>
              <a:rPr lang="el-GR" sz="1400" dirty="0">
                <a:latin typeface="Aptos" panose="020B0004020202020204" pitchFamily="34" charset="0"/>
              </a:rPr>
              <a:t>5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4899B0A-DD9B-567D-59A7-6D27433D76BB}"/>
              </a:ext>
            </a:extLst>
          </p:cNvPr>
          <p:cNvSpPr/>
          <p:nvPr/>
        </p:nvSpPr>
        <p:spPr>
          <a:xfrm>
            <a:off x="5590618" y="1934959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35FCB-0C63-E8FE-906F-2DE78E4A60D9}"/>
              </a:ext>
            </a:extLst>
          </p:cNvPr>
          <p:cNvSpPr txBox="1"/>
          <p:nvPr/>
        </p:nvSpPr>
        <p:spPr>
          <a:xfrm>
            <a:off x="2793883" y="431040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11.7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7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2973C-8BBB-EABA-7034-1262BF5E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A98F10BE-FD00-832E-0DFC-842D8A671430}"/>
              </a:ext>
            </a:extLst>
          </p:cNvPr>
          <p:cNvGraphicFramePr/>
          <p:nvPr/>
        </p:nvGraphicFramePr>
        <p:xfrm>
          <a:off x="6002768" y="962275"/>
          <a:ext cx="6189228" cy="549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F1373AC7-29AC-930C-F4BB-8E195CD5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ΕΚΠΑΙΔΕΥΣΗ ΓΙΑ ΤΗΝ ΥΓΙΗ ΧΡΗΣΗ ΤΩΝ SOCIAL MEDIA</a:t>
            </a:r>
            <a:b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0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 Πόσο σημαντικό θεωρείτε να υπάρχει εκπαίδευση για την υγιή χρήση των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46DCB48-DF49-4C0B-D09F-7E21C9804D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352211" y="20096"/>
            <a:ext cx="839784" cy="89270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DDB20883-0A0B-E8DC-66EC-4B78829E1CF2}"/>
              </a:ext>
            </a:extLst>
          </p:cNvPr>
          <p:cNvGraphicFramePr/>
          <p:nvPr/>
        </p:nvGraphicFramePr>
        <p:xfrm>
          <a:off x="96820" y="1247888"/>
          <a:ext cx="6465345" cy="530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48416C54-1C14-0DD7-F594-88E5DE08E22D}"/>
              </a:ext>
            </a:extLst>
          </p:cNvPr>
          <p:cNvSpPr/>
          <p:nvPr/>
        </p:nvSpPr>
        <p:spPr>
          <a:xfrm>
            <a:off x="5543546" y="1819037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133A2-35FE-A5A6-0DA3-0B4835F983E4}"/>
              </a:ext>
            </a:extLst>
          </p:cNvPr>
          <p:cNvSpPr txBox="1"/>
          <p:nvPr/>
        </p:nvSpPr>
        <p:spPr>
          <a:xfrm>
            <a:off x="2766411" y="435343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7.1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57AF022-59A1-F6ED-DCF1-4222429CCECA}"/>
              </a:ext>
            </a:extLst>
          </p:cNvPr>
          <p:cNvSpPr/>
          <p:nvPr/>
        </p:nvSpPr>
        <p:spPr>
          <a:xfrm>
            <a:off x="2485057" y="4110415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1D896-BF07-86C8-AF83-F3102494FFB9}"/>
              </a:ext>
            </a:extLst>
          </p:cNvPr>
          <p:cNvSpPr txBox="1"/>
          <p:nvPr/>
        </p:nvSpPr>
        <p:spPr>
          <a:xfrm>
            <a:off x="5824899" y="2062057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75.9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08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A5001-A466-A584-7C57-0CD8A604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9A218520-1F32-99E0-5F33-5A713A74E7E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27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08E62C65-43D4-5D97-4FC1-689ECC7C7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700" y="55412"/>
            <a:ext cx="11553712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ΑΠΑΓΟΡΕΥΣΗ ΤΗΣ ΧΡΗΣΗΣ SOCIAL MEDIA ΣΕ ΠΑΙΔΙΑ ΕΩΣ 15 ΕΤΩΝ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Συμφωνείτε ή διαφωνείτε με την απαγόρευση της χρήσης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σε παιδιά έως 15 ετών;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66F7D403-9739-54BF-23CB-4D51E7991448}"/>
              </a:ext>
            </a:extLst>
          </p:cNvPr>
          <p:cNvGraphicFramePr/>
          <p:nvPr/>
        </p:nvGraphicFramePr>
        <p:xfrm>
          <a:off x="129093" y="1940876"/>
          <a:ext cx="6325495" cy="428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869ECB-4A6A-92C0-1521-1CE378FEF028}"/>
              </a:ext>
            </a:extLst>
          </p:cNvPr>
          <p:cNvSpPr txBox="1"/>
          <p:nvPr/>
        </p:nvSpPr>
        <p:spPr>
          <a:xfrm>
            <a:off x="441064" y="1307620"/>
            <a:ext cx="3184262" cy="340519"/>
          </a:xfrm>
          <a:prstGeom prst="roundRect">
            <a:avLst/>
          </a:prstGeom>
          <a:ln>
            <a:solidFill>
              <a:srgbClr val="C358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Διαφωνώ &amp; Μάλλον διαφωνώ: 15.5%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52422-ABEE-29E8-755E-DEEA0AA6D79C}"/>
              </a:ext>
            </a:extLst>
          </p:cNvPr>
          <p:cNvSpPr txBox="1"/>
          <p:nvPr/>
        </p:nvSpPr>
        <p:spPr>
          <a:xfrm>
            <a:off x="2936839" y="5931006"/>
            <a:ext cx="3184262" cy="340519"/>
          </a:xfrm>
          <a:prstGeom prst="roundRect">
            <a:avLst/>
          </a:prstGeom>
          <a:ln>
            <a:solidFill>
              <a:srgbClr val="1D9BA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Συμφωνώ &amp; Μάλλον συμφωνώ: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8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.4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7B8EA1E9-3862-92C8-2BB4-BD24245DE03F}"/>
              </a:ext>
            </a:extLst>
          </p:cNvPr>
          <p:cNvGraphicFramePr/>
          <p:nvPr/>
        </p:nvGraphicFramePr>
        <p:xfrm>
          <a:off x="6002768" y="962275"/>
          <a:ext cx="6189228" cy="549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7798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6BA6C-E9DA-57B7-A8FA-A50241FDE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EC34065D-0562-9D97-A4B5-E79C503517D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28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CEFF2313-CC7E-D9AE-B99F-D9AAF89E8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ΠΡΟΣΒΑΣΗ ΠΑΙΔΙΩΝ ΣΕ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SMARTPHONE / TABLET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Το παιδί / τα παιδιά σας έχουν προσωπική πρόσβαση σε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smartphone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ή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tablet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0A1B9D2B-4857-9AF0-9DEA-CDC33A6E3358}"/>
              </a:ext>
            </a:extLst>
          </p:cNvPr>
          <p:cNvGraphicFramePr/>
          <p:nvPr/>
        </p:nvGraphicFramePr>
        <p:xfrm>
          <a:off x="119287" y="1128920"/>
          <a:ext cx="8681813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0BA911-3045-2B30-63A1-612560A23FF7}"/>
              </a:ext>
            </a:extLst>
          </p:cNvPr>
          <p:cNvGraphicFramePr>
            <a:graphicFrameLocks noGrp="1"/>
          </p:cNvGraphicFramePr>
          <p:nvPr/>
        </p:nvGraphicFramePr>
        <p:xfrm>
          <a:off x="7668490" y="2563879"/>
          <a:ext cx="4073237" cy="2683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095">
                  <a:extLst>
                    <a:ext uri="{9D8B030D-6E8A-4147-A177-3AD203B41FA5}">
                      <a16:colId xmlns:a16="http://schemas.microsoft.com/office/drawing/2014/main" val="523833677"/>
                    </a:ext>
                  </a:extLst>
                </a:gridCol>
                <a:gridCol w="533732">
                  <a:extLst>
                    <a:ext uri="{9D8B030D-6E8A-4147-A177-3AD203B41FA5}">
                      <a16:colId xmlns:a16="http://schemas.microsoft.com/office/drawing/2014/main" val="1951367182"/>
                    </a:ext>
                  </a:extLst>
                </a:gridCol>
                <a:gridCol w="616205">
                  <a:extLst>
                    <a:ext uri="{9D8B030D-6E8A-4147-A177-3AD203B41FA5}">
                      <a16:colId xmlns:a16="http://schemas.microsoft.com/office/drawing/2014/main" val="2197140852"/>
                    </a:ext>
                  </a:extLst>
                </a:gridCol>
                <a:gridCol w="616205">
                  <a:extLst>
                    <a:ext uri="{9D8B030D-6E8A-4147-A177-3AD203B41FA5}">
                      <a16:colId xmlns:a16="http://schemas.microsoft.com/office/drawing/2014/main" val="3272832231"/>
                    </a:ext>
                  </a:extLst>
                </a:gridCol>
              </a:tblGrid>
              <a:tr h="324620">
                <a:tc rowSpan="2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</a:rPr>
                        <a:t>ΗΛΙΚΙΑ ΠΑΙΔΙΟΥ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62805"/>
                  </a:ext>
                </a:extLst>
              </a:tr>
              <a:tr h="496887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2-5 </a:t>
                      </a:r>
                      <a:endParaRPr lang="el-GR" sz="1400" b="1" u="none" strike="noStrike" kern="120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ετών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6-12 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ετών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13-17 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+mn-cs"/>
                        </a:rPr>
                        <a:t>ετών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Aptos" panose="020B0004020202020204" pitchFamily="34" charset="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10440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Ναι,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δικό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τους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smartphone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23.6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37.2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75.2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800470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Ναι,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δικό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τους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tablet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14.7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13.1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33519"/>
                  </a:ext>
                </a:extLst>
              </a:tr>
              <a:tr h="4517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Ναι,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χρησιμο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ποιούν συσκευή γονέα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23.3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24.5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44555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Όχι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37.9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18.4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16252"/>
                  </a:ext>
                </a:extLst>
              </a:tr>
              <a:tr h="35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Δεν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γνωρίζω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671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70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4AF0-6D1B-6995-84F6-48B4662D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7A969A92-7167-4FED-193B-88FA7259A08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29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EFFDC7A0-1CF3-D0A8-40C0-1419A82A3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ΣΥΝΕΧΟΜΕΝΟΥ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 </a:t>
            </a:r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ΑΠΟ ΤΟ ΠΑΙΔΙ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έχετε παρατηρήσει το παιδί σας να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σκρολάρει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για πολλή ώρα χωρίς διακοπή;</a:t>
            </a:r>
            <a:b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 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27C557B9-1DE9-263B-A5CE-812A964FECAE}"/>
              </a:ext>
            </a:extLst>
          </p:cNvPr>
          <p:cNvGraphicFramePr/>
          <p:nvPr/>
        </p:nvGraphicFramePr>
        <p:xfrm>
          <a:off x="96820" y="1258172"/>
          <a:ext cx="5916705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4F7E0E3E-C9A2-59AE-909E-FDCBF7B76DD3}"/>
              </a:ext>
            </a:extLst>
          </p:cNvPr>
          <p:cNvSpPr/>
          <p:nvPr/>
        </p:nvSpPr>
        <p:spPr>
          <a:xfrm>
            <a:off x="5022069" y="4252861"/>
            <a:ext cx="260801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E792A-A9FC-26D5-2457-38315BC1553C}"/>
              </a:ext>
            </a:extLst>
          </p:cNvPr>
          <p:cNvSpPr txBox="1"/>
          <p:nvPr/>
        </p:nvSpPr>
        <p:spPr>
          <a:xfrm>
            <a:off x="5565560" y="2159388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32.7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C08FA56-01E0-9EFF-A97B-957D6D9F5B04}"/>
              </a:ext>
            </a:extLst>
          </p:cNvPr>
          <p:cNvSpPr/>
          <p:nvPr/>
        </p:nvSpPr>
        <p:spPr>
          <a:xfrm>
            <a:off x="5228614" y="1916368"/>
            <a:ext cx="260801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0FF5A-AB0B-7465-34BB-6F6E6F9C5EFC}"/>
              </a:ext>
            </a:extLst>
          </p:cNvPr>
          <p:cNvSpPr txBox="1"/>
          <p:nvPr/>
        </p:nvSpPr>
        <p:spPr>
          <a:xfrm>
            <a:off x="5359015" y="4495881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37.9</a:t>
            </a:r>
          </a:p>
        </p:txBody>
      </p:sp>
      <p:graphicFrame>
        <p:nvGraphicFramePr>
          <p:cNvPr id="10" name="Γράφημα 8">
            <a:extLst>
              <a:ext uri="{FF2B5EF4-FFF2-40B4-BE49-F238E27FC236}">
                <a16:creationId xmlns:a16="http://schemas.microsoft.com/office/drawing/2014/main" id="{033FDAA0-2167-542E-6B49-8D04FFBF8C78}"/>
              </a:ext>
            </a:extLst>
          </p:cNvPr>
          <p:cNvGraphicFramePr/>
          <p:nvPr/>
        </p:nvGraphicFramePr>
        <p:xfrm>
          <a:off x="5927465" y="962276"/>
          <a:ext cx="62645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94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αριθμού διαφάνειας"/>
          <p:cNvSpPr txBox="1"/>
          <p:nvPr/>
        </p:nvSpPr>
        <p:spPr>
          <a:xfrm>
            <a:off x="11353803" y="55412"/>
            <a:ext cx="822036" cy="807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DCE6F2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76C8C-8A53-411C-B374-DF7FC38B3C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200" dirty="0">
                <a:latin typeface="Aptos" panose="020B0004020202020204" pitchFamily="34" charset="0"/>
                <a:ea typeface="Microsoft JhengHei" pitchFamily="34"/>
              </a:rPr>
              <a:t>ΤΑΥΤΟΤΗΤΑ ΤΗΣ ΕΡΕΥΝΑΣ</a:t>
            </a:r>
            <a:endParaRPr lang="en-US" sz="3200" dirty="0">
              <a:latin typeface="Aptos" panose="020B0004020202020204" pitchFamily="34" charset="0"/>
              <a:ea typeface="Microsoft JhengHei" pitchFamily="34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495553" y="1844673"/>
            <a:ext cx="460851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917" y="1074866"/>
            <a:ext cx="11262420" cy="38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Η έρευνα πραγματοποιήθηκε από την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MARC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 A.E.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 -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- Αριθμός Μητρώου Ε.Σ.Ρ.: 1 (ΕΝΑ).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2B74E5-76E5-4559-BCC5-7ADEB302E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13904"/>
              </p:ext>
            </p:extLst>
          </p:nvPr>
        </p:nvGraphicFramePr>
        <p:xfrm>
          <a:off x="599440" y="1508571"/>
          <a:ext cx="11262420" cy="4328110"/>
        </p:xfrm>
        <a:graphic>
          <a:graphicData uri="http://schemas.openxmlformats.org/drawingml/2006/table">
            <a:tbl>
              <a:tblPr/>
              <a:tblGrid>
                <a:gridCol w="2675021">
                  <a:extLst>
                    <a:ext uri="{9D8B030D-6E8A-4147-A177-3AD203B41FA5}">
                      <a16:colId xmlns:a16="http://schemas.microsoft.com/office/drawing/2014/main" val="3630281328"/>
                    </a:ext>
                  </a:extLst>
                </a:gridCol>
                <a:gridCol w="8587399">
                  <a:extLst>
                    <a:ext uri="{9D8B030D-6E8A-4147-A177-3AD203B41FA5}">
                      <a16:colId xmlns:a16="http://schemas.microsoft.com/office/drawing/2014/main" val="2795996467"/>
                    </a:ext>
                  </a:extLst>
                </a:gridCol>
              </a:tblGrid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l-G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endParaRPr lang="el-GR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l-G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Στο πλαίσιο της Εθνικής Δράσης Προαγωγής Υγείας Παιδιού και Οικογένειας</a:t>
                      </a:r>
                      <a:endParaRPr lang="el-GR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00459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ΕΞΕΤΑΖΟΜΕΝΟΣ ΠΛΗΘΥΣΜΟΣ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Άνδρες και γυναίκες,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17-70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ετών.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72023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ΜΕΓΕΘΟΣ ΔΕΙΓΜΑΤΟΣ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2.265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άτομα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8648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ΧΡΟΝΙΚΟ ΔΙΑΣΤΗΜΑ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15-21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Μαΐου 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52266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ΠΕΡΙΟΧΗ ΔΙΕΞΑΓΩΓΗΣ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Πανελλαδική κάλυψη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98676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ΔΕΙΓΜΑΤΟΛΗΨΙΑΣ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Πολυσταδιακή τυχαία δειγματοληψία με χρήση </a:t>
                      </a:r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quota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βάσει φύλου, ηλικίας και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γεωγραφικής κατανομής.</a:t>
                      </a:r>
                      <a:endParaRPr lang="en-US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034331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ΣΥΛΛΟΓΗΣ ΣΤΟΙΧΕΙΩΝ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Αυτοσυμπληρούμενα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ερωτηματολόγια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online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βάσει ηλεκτρονικού ερωτηματολογίου 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45419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ΜΕΓΙΣΤΟ ΣΤΑΤΙΣΤΙΚΟ ΣΦΑΛΜΑ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sng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+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2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308230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ΣΤΑΘΜΙΣΕΙΣ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 βάση το φύλο &amp; την ηλικία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479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ΕΛΕΓΧΟΙ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Έλεγχος λογικών συσχετίσεων και έλεγχος πληρότητας στο 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57982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Η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MARC A.E.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Είναι μέλος του ΣΕΔΕΑ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&amp;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της ESOMAR και τηρεί τον κανονισμό του Π.Ε.Σ.Σ. και τους διεθνείς κώδικες δεοντολογίας για την διεξαγωγή και δημοσιοποίηση ερευνών κοινής γνώμης.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8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6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FC7C4-E5CE-CE86-258B-A13209E6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2617D48-A4F2-CA97-B827-42A723C1858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30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FC2B7F61-A05F-BFD3-35C4-D37C3AEC5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ΑΛΛΑΓΕΣ ΣΤΗ ΔΙΑΘΕΣΗ ΤΟΥ ΠΑΙΔΙΟΥ ΜΕΤΑ ΑΠΟ ΧΡΗΣΗ SOCIAL MEDIA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Έχετε παρατηρήσει αλλαγές στη διάθεση του παιδιού σας μετά από χρήση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 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10" name="Γράφημα 8">
            <a:extLst>
              <a:ext uri="{FF2B5EF4-FFF2-40B4-BE49-F238E27FC236}">
                <a16:creationId xmlns:a16="http://schemas.microsoft.com/office/drawing/2014/main" id="{D327C134-0D90-E5C6-6873-E10A85B16386}"/>
              </a:ext>
            </a:extLst>
          </p:cNvPr>
          <p:cNvGraphicFramePr/>
          <p:nvPr/>
        </p:nvGraphicFramePr>
        <p:xfrm>
          <a:off x="5927465" y="962276"/>
          <a:ext cx="62645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F961744E-2D7B-EA68-C70C-2A0F1AF0E446}"/>
              </a:ext>
            </a:extLst>
          </p:cNvPr>
          <p:cNvGraphicFramePr/>
          <p:nvPr/>
        </p:nvGraphicFramePr>
        <p:xfrm>
          <a:off x="-290456" y="1739355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B5FE5F-A622-308F-A62A-BCF64F2DCFE2}"/>
              </a:ext>
            </a:extLst>
          </p:cNvPr>
          <p:cNvSpPr txBox="1"/>
          <p:nvPr/>
        </p:nvSpPr>
        <p:spPr>
          <a:xfrm>
            <a:off x="2398956" y="1347182"/>
            <a:ext cx="2861533" cy="349143"/>
          </a:xfrm>
          <a:prstGeom prst="roundRect">
            <a:avLst/>
          </a:prstGeom>
          <a:ln>
            <a:solidFill>
              <a:srgbClr val="C358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Συχνά &amp; Μερικές φορές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46.9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044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4655-36EF-7A7F-CC64-78B664006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6CC69C56-365C-B523-3B97-9B5F017DEC3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31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CAA0341-67A6-F0AA-63D6-D5F43789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ΠΩΣ ΑΛΛΑΖΕΙ Η ΔΙΑΘΕΣΗ ΤΟΥ ΠΑΙΔΙΟΥ ΜΕΤΑ ΑΠΟ ΧΡΗΣΗ SOCIAL MEDIA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Τι είδους αλλαγές έχετε παρατηρήσει; Πολλαπλή επιλογή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84B12ADA-456A-29C1-A8A7-5B978AEDFE00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29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1043-122B-0D83-5B50-957A631E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Γράφημα 8">
            <a:extLst>
              <a:ext uri="{FF2B5EF4-FFF2-40B4-BE49-F238E27FC236}">
                <a16:creationId xmlns:a16="http://schemas.microsoft.com/office/drawing/2014/main" id="{7618887B-6661-5E5C-7CD6-B71FF46D2E3F}"/>
              </a:ext>
            </a:extLst>
          </p:cNvPr>
          <p:cNvGraphicFramePr/>
          <p:nvPr/>
        </p:nvGraphicFramePr>
        <p:xfrm>
          <a:off x="5927465" y="962276"/>
          <a:ext cx="62645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AF711153-2425-8BD7-9CB6-A8339AF1D83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32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863AA757-1A5A-3F24-5359-5C727B598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ΑΝΗΣΥΧΙΑ ΓΙΑ ΤΗΝ ΕΚΘΕΣΗ ΤΟΥ ΠΑΙΔΙΟΥ ΣΕ ΑΡΝΗΤΙΚΟ Η ΑΓΧΩΤΙΚΟ ΠΕΡΙΕΧΟΜΕΝΟ ONLINE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σας ανησυχεί η έκθεση του παιδιού σας σε αρνητικό ή αγχωτικό περιεχόμενο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online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b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 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3F470042-7682-8562-686B-EF40105532E7}"/>
              </a:ext>
            </a:extLst>
          </p:cNvPr>
          <p:cNvGraphicFramePr/>
          <p:nvPr/>
        </p:nvGraphicFramePr>
        <p:xfrm>
          <a:off x="96820" y="1258172"/>
          <a:ext cx="5916705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E2A3CDF4-AD4A-CC5F-F874-135063586E6A}"/>
              </a:ext>
            </a:extLst>
          </p:cNvPr>
          <p:cNvSpPr/>
          <p:nvPr/>
        </p:nvSpPr>
        <p:spPr>
          <a:xfrm>
            <a:off x="2322068" y="4104783"/>
            <a:ext cx="260801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A3DE0-BEE3-00AE-C756-3E8865F3ADF5}"/>
              </a:ext>
            </a:extLst>
          </p:cNvPr>
          <p:cNvSpPr txBox="1"/>
          <p:nvPr/>
        </p:nvSpPr>
        <p:spPr>
          <a:xfrm>
            <a:off x="5467144" y="2094843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68.4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F4DBB1F-1696-7DBA-5102-9B16D03E9196}"/>
              </a:ext>
            </a:extLst>
          </p:cNvPr>
          <p:cNvSpPr/>
          <p:nvPr/>
        </p:nvSpPr>
        <p:spPr>
          <a:xfrm>
            <a:off x="5130198" y="1851823"/>
            <a:ext cx="260801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9104B-3734-26DE-6403-275CA8D6E974}"/>
              </a:ext>
            </a:extLst>
          </p:cNvPr>
          <p:cNvSpPr txBox="1"/>
          <p:nvPr/>
        </p:nvSpPr>
        <p:spPr>
          <a:xfrm>
            <a:off x="2659014" y="4347803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11.4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6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0578-6A8C-5BC7-B7F4-4DCA3254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Γράφημα 8">
            <a:extLst>
              <a:ext uri="{FF2B5EF4-FFF2-40B4-BE49-F238E27FC236}">
                <a16:creationId xmlns:a16="http://schemas.microsoft.com/office/drawing/2014/main" id="{0C914848-9715-8AD0-01F0-E88CFCE20989}"/>
              </a:ext>
            </a:extLst>
          </p:cNvPr>
          <p:cNvGraphicFramePr/>
          <p:nvPr/>
        </p:nvGraphicFramePr>
        <p:xfrm>
          <a:off x="5927465" y="962276"/>
          <a:ext cx="62645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E81713C-278A-29F0-83EC-D43E84FBD57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33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A909A189-EC33-22A2-C229-77A7D5D94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ΕΦΑΡΜΟΓΗ ΚΑΝΟΝΩΝ ΓΙΑ ΤΗ ΧΡΗΣΗ ΟΘΟΝΩΝ ΣΤΟ ΣΠΙΤΙ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εύκολο είναι για εσάς να εφαρμόσετε κανόνες για τη χρήση οθονών στο σπίτι;</a:t>
            </a:r>
            <a:b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 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2AC508AC-4AD8-ECE2-8FDD-3423406D0149}"/>
              </a:ext>
            </a:extLst>
          </p:cNvPr>
          <p:cNvGraphicFramePr/>
          <p:nvPr/>
        </p:nvGraphicFramePr>
        <p:xfrm>
          <a:off x="96820" y="1258172"/>
          <a:ext cx="5916705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6F12A161-42ED-AD1C-5874-FACB9D366963}"/>
              </a:ext>
            </a:extLst>
          </p:cNvPr>
          <p:cNvSpPr/>
          <p:nvPr/>
        </p:nvSpPr>
        <p:spPr>
          <a:xfrm>
            <a:off x="3247226" y="4126298"/>
            <a:ext cx="260801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15871-CE45-5584-BBC7-2EB4468F9BE5}"/>
              </a:ext>
            </a:extLst>
          </p:cNvPr>
          <p:cNvSpPr txBox="1"/>
          <p:nvPr/>
        </p:nvSpPr>
        <p:spPr>
          <a:xfrm>
            <a:off x="4234217" y="2105600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36.4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EA7D115-3FCB-B440-5BE4-06038F866217}"/>
              </a:ext>
            </a:extLst>
          </p:cNvPr>
          <p:cNvSpPr/>
          <p:nvPr/>
        </p:nvSpPr>
        <p:spPr>
          <a:xfrm>
            <a:off x="3897271" y="1862580"/>
            <a:ext cx="260801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7035E-3F9A-5827-04F3-B5B93CF7625E}"/>
              </a:ext>
            </a:extLst>
          </p:cNvPr>
          <p:cNvSpPr txBox="1"/>
          <p:nvPr/>
        </p:nvSpPr>
        <p:spPr>
          <a:xfrm>
            <a:off x="3584172" y="4369318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30.4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24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02925-F9B7-4F28-0981-FA47C656B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EBAB5B74-21EE-95F0-A7CC-37A6DEE59DD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34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D0C5949F-10A2-6C06-1110-B62795C3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095" y="55412"/>
            <a:ext cx="11201399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Η ΜΕΓΑΛΥΤΕΡΗ ΔΥΣΚΟΛΙΑ ΣΤΗ ΡΥΘΜΙΣΗ ΤΗΣ ΧΡΗΣΗΣ SOCIAL MEDIA ΑΠΟ ΤΟ ΠΑΙΔΙ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Ποια είναι η μεγαλύτερη δυσκολία στη ρύθμιση της χρήσης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από το παιδί σας;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515F7F5-9BD9-B717-0BFF-54DCA2D088D3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221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96450-A128-5BEA-3723-8E13161F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Γράφημα 8">
            <a:extLst>
              <a:ext uri="{FF2B5EF4-FFF2-40B4-BE49-F238E27FC236}">
                <a16:creationId xmlns:a16="http://schemas.microsoft.com/office/drawing/2014/main" id="{60B8DFD9-DCBF-2A33-3638-BFE9BB7468E9}"/>
              </a:ext>
            </a:extLst>
          </p:cNvPr>
          <p:cNvGraphicFramePr/>
          <p:nvPr/>
        </p:nvGraphicFramePr>
        <p:xfrm>
          <a:off x="5927465" y="962276"/>
          <a:ext cx="62645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EDD334DF-A9C9-7936-D2D9-F0B0E0E044F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35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4D731903-AFEE-BE87-E4AC-E98290D29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ΒΑΘΜΟΣ ΕΝΗΜΕΡΩΣΗΣ ΓΙΑ ΤΟΥΣ ΚΙΝΔΥΝΟΥΣ ΤΟΥ DOOMSCROLLING ΣΕ ΠΑΙΔΙΑ ΚΑΙ ΕΦΗΒΟΥΣ</a:t>
            </a: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ενημερωμένος/η νιώθετε για τους κινδύνους του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στα παιδιά και στους εφήβους;</a:t>
            </a:r>
            <a:b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 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DF65684F-11F8-0D85-118F-206CF0E31914}"/>
              </a:ext>
            </a:extLst>
          </p:cNvPr>
          <p:cNvGraphicFramePr/>
          <p:nvPr/>
        </p:nvGraphicFramePr>
        <p:xfrm>
          <a:off x="96820" y="1258172"/>
          <a:ext cx="5916705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8B6098E3-5DCF-5B77-C20B-1DED0E1A24B2}"/>
              </a:ext>
            </a:extLst>
          </p:cNvPr>
          <p:cNvSpPr/>
          <p:nvPr/>
        </p:nvSpPr>
        <p:spPr>
          <a:xfrm>
            <a:off x="3787079" y="4208116"/>
            <a:ext cx="260801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17908-0A49-42D8-1319-33D7E7B5E722}"/>
              </a:ext>
            </a:extLst>
          </p:cNvPr>
          <p:cNvSpPr txBox="1"/>
          <p:nvPr/>
        </p:nvSpPr>
        <p:spPr>
          <a:xfrm>
            <a:off x="4709848" y="2105597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36.4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1239D47-C95C-690A-CE9D-3B7D5E3045CB}"/>
              </a:ext>
            </a:extLst>
          </p:cNvPr>
          <p:cNvSpPr/>
          <p:nvPr/>
        </p:nvSpPr>
        <p:spPr>
          <a:xfrm>
            <a:off x="4372902" y="1862577"/>
            <a:ext cx="260801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4E6C0-1FF4-D826-C573-0890DABE4A95}"/>
              </a:ext>
            </a:extLst>
          </p:cNvPr>
          <p:cNvSpPr txBox="1"/>
          <p:nvPr/>
        </p:nvSpPr>
        <p:spPr>
          <a:xfrm>
            <a:off x="4124025" y="4451136"/>
            <a:ext cx="78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30.4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01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46C2-B2B7-9560-C95D-8CD177830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8A55F9E-7BC3-563D-A74D-00874C86C8C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36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20EBBA5A-F467-6021-F2F1-3ED43B99C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095" y="55412"/>
            <a:ext cx="11201399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ΕΠΙΘΥΜΗΤΕΣ ΠΗΓΕΣ ΕΝΗΜΕΡΩΣΗΣ ΓΙΑ ΤΟΥΣ ΚΙΝΔΥΝΟΥΣ ΤΟΥ </a:t>
            </a:r>
            <a:r>
              <a:rPr lang="el-GR" sz="2400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Από πού θα θέλατε να ενημερώνεστε για τέτοια θέματα; Πολλαπλή επιλογή;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b="1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Βάση: Γονείς παιδιών ηλικίας 2-17 ετών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A87DBC00-0A8C-94E1-19DA-E55A6B447FDA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9901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52F1B-DABC-4602-5BE2-56BF93C7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B3383705-196B-099E-8F55-E6481328B0D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37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305F2F4F-8E04-57BD-B08D-289243942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3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ΠΟΣΟ ΜΕΓΑΛΟ ΚΟΙΝΩΝΙΚΟ ΠΡΟΒΛΗΜΑ ΘΕΩΡΕΙΤΕ ΤΟ 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μεγάλο κοινωνικό πρόβλημα θεωρείτε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731B731C-A746-25D4-4493-957FF8EF58C2}"/>
              </a:ext>
            </a:extLst>
          </p:cNvPr>
          <p:cNvGraphicFramePr/>
          <p:nvPr/>
        </p:nvGraphicFramePr>
        <p:xfrm>
          <a:off x="5948979" y="940777"/>
          <a:ext cx="6226860" cy="584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85255CAD-3814-BD12-0D2C-C3C49DDB86B0}"/>
              </a:ext>
            </a:extLst>
          </p:cNvPr>
          <p:cNvGraphicFramePr/>
          <p:nvPr/>
        </p:nvGraphicFramePr>
        <p:xfrm>
          <a:off x="80387" y="1215142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D150238-A558-324F-E256-FB0C652B1AD9}"/>
              </a:ext>
            </a:extLst>
          </p:cNvPr>
          <p:cNvSpPr/>
          <p:nvPr/>
        </p:nvSpPr>
        <p:spPr>
          <a:xfrm>
            <a:off x="2424179" y="4121173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DFDC0-ABF6-86AD-6FB4-2E38D117B644}"/>
              </a:ext>
            </a:extLst>
          </p:cNvPr>
          <p:cNvSpPr txBox="1"/>
          <p:nvPr/>
        </p:nvSpPr>
        <p:spPr>
          <a:xfrm>
            <a:off x="5701078" y="2064084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64.5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58C5344-F77F-B491-2E68-47233E4B269D}"/>
              </a:ext>
            </a:extLst>
          </p:cNvPr>
          <p:cNvSpPr/>
          <p:nvPr/>
        </p:nvSpPr>
        <p:spPr>
          <a:xfrm>
            <a:off x="5364132" y="1821064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D370C-100B-5541-2823-D501BDD69523}"/>
              </a:ext>
            </a:extLst>
          </p:cNvPr>
          <p:cNvSpPr txBox="1"/>
          <p:nvPr/>
        </p:nvSpPr>
        <p:spPr>
          <a:xfrm>
            <a:off x="2761125" y="4364193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8.3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52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3007-C0D8-1753-8156-4179D06A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3276F147-23DE-EF5B-3791-839F3EED2BF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4E972ABD-ABF0-8B31-95A7-3EE96D4BD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ΑΞΙΟΛΟΓΗΣΗ ΠΡΟΤΕΙΝΟΜΕΝΩΝ ΜΕΤΡΩΝ | 2/2 </a:t>
            </a:r>
            <a:b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2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8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Παρακάτω παρατίθεται μια λίστα μέτρων που έχουν προταθεί για την αντιμετώπιση του </a:t>
            </a:r>
            <a:r>
              <a:rPr lang="el-GR" sz="1600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και της υπερβολικής έκθεσης σε δυσάρεστο διαδικτυακό περιεχόμενο. Παρακαλώ δηλώστε κατά πόσο συμφωνείτε ή διαφωνείτε με καθένα από αυτά.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6DD22694-AB7C-127B-819F-90701E429151}"/>
              </a:ext>
            </a:extLst>
          </p:cNvPr>
          <p:cNvGraphicFramePr/>
          <p:nvPr/>
        </p:nvGraphicFramePr>
        <p:xfrm>
          <a:off x="0" y="1011219"/>
          <a:ext cx="11887200" cy="579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9101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5AC39-F81F-DF99-2AC9-344F0E7FF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D5AF8D-D7A3-5EF3-D49A-06EBBD7E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02" y="6321645"/>
            <a:ext cx="1755549" cy="593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B411A-B3F0-5D7E-F0FE-2A32EBA5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" y="6133970"/>
            <a:ext cx="1557992" cy="526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D16B8-A6AF-8C81-35A0-B48B4343EE72}"/>
              </a:ext>
            </a:extLst>
          </p:cNvPr>
          <p:cNvSpPr txBox="1"/>
          <p:nvPr/>
        </p:nvSpPr>
        <p:spPr>
          <a:xfrm>
            <a:off x="0" y="288680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4ACE2"/>
                </a:solidFill>
                <a:latin typeface="Aptos" panose="020B0004020202020204" pitchFamily="34" charset="0"/>
              </a:rPr>
              <a:t>DOOMSCROLLING </a:t>
            </a:r>
            <a:r>
              <a:rPr lang="el-GR" sz="4000" b="1" dirty="0">
                <a:solidFill>
                  <a:srgbClr val="64ACE2"/>
                </a:solidFill>
                <a:latin typeface="Aptos" panose="020B0004020202020204" pitchFamily="34" charset="0"/>
              </a:rPr>
              <a:t>- ΠΑΝΕΛΛΑΔΙΚΗ ΕΡΕΥΝΑ</a:t>
            </a:r>
          </a:p>
          <a:p>
            <a:pPr algn="ctr"/>
            <a:r>
              <a:rPr lang="el-GR" sz="4000" b="1" dirty="0">
                <a:solidFill>
                  <a:srgbClr val="64ACE2"/>
                </a:solidFill>
                <a:latin typeface="Aptos" panose="020B0004020202020204" pitchFamily="34" charset="0"/>
              </a:rPr>
              <a:t>ΝΕΟΙ 17-24 ΕΤΩΝ</a:t>
            </a:r>
          </a:p>
          <a:p>
            <a:pPr algn="ctr"/>
            <a:endParaRPr lang="el-GR" sz="4000" b="1" dirty="0">
              <a:solidFill>
                <a:srgbClr val="64ACE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0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BF849-63AF-BDED-3DBB-4D5ABC00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6B191F9-B3A8-E09E-784F-CA1634468F1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21E4272-7485-F69D-25D8-3BA840275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ΚΥΡΙΑ ΠΗΓΗ ΕΝΗΜΕΡΩΣΗΣ 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Ποια είναι η κύρια πηγή ενημέρωσής σας;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3DAF16D2-1DC0-6A5F-860E-81467540B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434881"/>
              </p:ext>
            </p:extLst>
          </p:nvPr>
        </p:nvGraphicFramePr>
        <p:xfrm>
          <a:off x="80387" y="1141926"/>
          <a:ext cx="6109398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C5EC6E4B-A139-D924-98BF-999C3D25E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474177"/>
              </p:ext>
            </p:extLst>
          </p:nvPr>
        </p:nvGraphicFramePr>
        <p:xfrm>
          <a:off x="6083616" y="1034349"/>
          <a:ext cx="6015613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192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αριθμού διαφάνειας"/>
          <p:cNvSpPr txBox="1"/>
          <p:nvPr/>
        </p:nvSpPr>
        <p:spPr>
          <a:xfrm>
            <a:off x="11353803" y="55412"/>
            <a:ext cx="822036" cy="807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DCE6F2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76C8C-8A53-411C-B374-DF7FC38B3C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200" dirty="0">
                <a:latin typeface="Aptos" panose="020B0004020202020204" pitchFamily="34" charset="0"/>
                <a:ea typeface="Microsoft JhengHei" pitchFamily="34"/>
              </a:rPr>
              <a:t>ΤΑΥΤΟΤΗΤΑ ΤΗΣ ΕΡΕΥΝΑΣ</a:t>
            </a:r>
            <a:endParaRPr lang="en-US" sz="3200" dirty="0">
              <a:latin typeface="Aptos" panose="020B0004020202020204" pitchFamily="34" charset="0"/>
              <a:ea typeface="Microsoft JhengHei" pitchFamily="34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495553" y="1844673"/>
            <a:ext cx="4608511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917" y="1074866"/>
            <a:ext cx="8155797" cy="38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Η έρευνα πραγματοποιήθηκε από την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MARC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 A.E.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 -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/>
              </a:rPr>
              <a:t>- Αριθμός Μητρώου Ε.Σ.Ρ.: 1 (ΕΝΑ).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2B74E5-76E5-4559-BCC5-7ADEB302E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37879"/>
              </p:ext>
            </p:extLst>
          </p:nvPr>
        </p:nvGraphicFramePr>
        <p:xfrm>
          <a:off x="599440" y="1508571"/>
          <a:ext cx="11262420" cy="4328110"/>
        </p:xfrm>
        <a:graphic>
          <a:graphicData uri="http://schemas.openxmlformats.org/drawingml/2006/table">
            <a:tbl>
              <a:tblPr/>
              <a:tblGrid>
                <a:gridCol w="2675021">
                  <a:extLst>
                    <a:ext uri="{9D8B030D-6E8A-4147-A177-3AD203B41FA5}">
                      <a16:colId xmlns:a16="http://schemas.microsoft.com/office/drawing/2014/main" val="3630281328"/>
                    </a:ext>
                  </a:extLst>
                </a:gridCol>
                <a:gridCol w="8587399">
                  <a:extLst>
                    <a:ext uri="{9D8B030D-6E8A-4147-A177-3AD203B41FA5}">
                      <a16:colId xmlns:a16="http://schemas.microsoft.com/office/drawing/2014/main" val="2795996467"/>
                    </a:ext>
                  </a:extLst>
                </a:gridCol>
              </a:tblGrid>
              <a:tr h="383267">
                <a:tc>
                  <a:txBody>
                    <a:bodyPr/>
                    <a:lstStyle/>
                    <a:p>
                      <a:pPr algn="l" rtl="0" fontAlgn="ctr"/>
                      <a:endParaRPr lang="el-GR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Στο πλαίσιο της Εθνικής Δράσης Προαγωγής Υγείας Παιδιού και Οικογένειας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00459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ΕΞΕΤΑΖΟΜΕΝΟΣ ΠΛΗΘΥΣΜΟΣ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Αγόρια &amp; κορίτσια, 17-24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ετών.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72023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ΜΕΓΕΘΟΣ ΔΕΙΓΜΑΤΟΣ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509 άτομα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58648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ΧΡΟΝΙΚΟ ΔΙΑΣΤΗΜΑ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15-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21 Μαΐου 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52266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ΠΕΡΙΟΧΗ ΔΙΕΞΑΓΩΓΗΣ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Πανελλαδική κάλυψη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98676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ΔΕΙΓΜΑΤΟΛΗΨΙΑΣ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Πολυσταδιακή τυχαία δειγματοληψία με χρήση </a:t>
                      </a:r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quota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βάσει φύλου, ηλικίας και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γεωγραφικής κατανομής.</a:t>
                      </a:r>
                      <a:endParaRPr lang="en-US" sz="1400" b="0" i="0" u="none" strike="noStrike" kern="1200" cap="none" spc="0" baseline="0" dirty="0">
                        <a:solidFill>
                          <a:srgbClr val="000000"/>
                        </a:solidFill>
                        <a:uFillTx/>
                        <a:latin typeface="Aptos" panose="020B0004020202020204" pitchFamily="34" charset="0"/>
                        <a:ea typeface="Microsoft JhengHei" panose="020B0604030504040204" pitchFamily="34" charset="-120"/>
                        <a:cs typeface="Microsoft Sans Serif" pitchFamily="34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034331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ΜΕΘΟΔΟΣ ΣΥΛΛΟΓΗΣ ΣΤΟΙΧΕΙΩΝ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 err="1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Αυτοσυμπληρούμενα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ερωτηματολόγια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online 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βάσει ηλεκτρονικού ερωτηματολογίου 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45419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ΜΕΓΙΣΤΟ ΣΤΑΤΙΣΤΙΚΟ ΣΦΑΛΜΑ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sng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+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4 %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308230"/>
                  </a:ext>
                </a:extLst>
              </a:tr>
              <a:tr h="38326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ΣΤΑΘΜΙΣΕΙΣ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Με βάση το φύλο &amp; την ηλικία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2479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ΕΛΕΓΧΟΙ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Έλεγχος λογικών συσχετίσεων και έλεγχος πληρότητας στο 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57982"/>
                  </a:ext>
                </a:extLst>
              </a:tr>
              <a:tr h="41381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Η 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MARC A.E.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Είναι μέλος του ΣΕΔΕΑ</a:t>
                      </a:r>
                      <a:r>
                        <a:rPr lang="en-US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&amp;</a:t>
                      </a:r>
                      <a:r>
                        <a:rPr lang="el-GR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Aptos" panose="020B0004020202020204" pitchFamily="34" charset="0"/>
                          <a:ea typeface="Microsoft JhengHei" panose="020B0604030504040204" pitchFamily="34" charset="-120"/>
                          <a:cs typeface="Microsoft Sans Serif" pitchFamily="34"/>
                        </a:rPr>
                        <a:t> της ESOMAR και τηρεί τον κανονισμό του Π.Ε.Σ.Σ. και τους διεθνείς κώδικες δεοντολογίας για την διεξαγωγή και δημοσιοποίηση ερευνών κοινής γνώμης.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80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28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DFF11-BC9B-6C21-EF09-A52BAA92A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E63EA33C-D602-160B-654B-254DF1FA4EB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41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155779DB-3979-A977-A395-2CDFEBBE9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ΣΥΝΟΛΙΚΟΣ ΗΜΕΡΗΣΙΟΣ ΧΡΟΝΟΣ ΣΤΟ ΚΙΝΗΤΟ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χρόνο περνάτε συνολικά στο κινητό σας κάθε μέρα;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3700CE74-4E86-F7FB-0EBB-54219A3EDF19}"/>
              </a:ext>
            </a:extLst>
          </p:cNvPr>
          <p:cNvGraphicFramePr/>
          <p:nvPr/>
        </p:nvGraphicFramePr>
        <p:xfrm>
          <a:off x="80387" y="1141926"/>
          <a:ext cx="6109398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EAD89D5A-69E2-BFF8-1BB1-69FC4C536349}"/>
              </a:ext>
            </a:extLst>
          </p:cNvPr>
          <p:cNvGraphicFramePr/>
          <p:nvPr/>
        </p:nvGraphicFramePr>
        <p:xfrm>
          <a:off x="5895191" y="980761"/>
          <a:ext cx="6216421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8069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504AE-8B41-CA09-2AC6-1443CFCDA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5717B145-0EF0-97FE-4B57-B57573E9AB5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42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67FD4E19-1430-9440-EBC0-C4183EA53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ΧΡΗΣΗΣ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 MEDIA 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χρησιμοποιείτε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/ πλατφόρμες κοινωνικής δικτύωσης; 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CCEDDE03-CC51-4DAF-674C-BD26496821F7}"/>
              </a:ext>
            </a:extLst>
          </p:cNvPr>
          <p:cNvGraphicFramePr/>
          <p:nvPr/>
        </p:nvGraphicFramePr>
        <p:xfrm>
          <a:off x="0" y="1303091"/>
          <a:ext cx="6109398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Γράφημα 8">
            <a:extLst>
              <a:ext uri="{FF2B5EF4-FFF2-40B4-BE49-F238E27FC236}">
                <a16:creationId xmlns:a16="http://schemas.microsoft.com/office/drawing/2014/main" id="{489CA243-234D-3D50-3E69-D1C06E32F2C1}"/>
              </a:ext>
            </a:extLst>
          </p:cNvPr>
          <p:cNvGraphicFramePr/>
          <p:nvPr/>
        </p:nvGraphicFramePr>
        <p:xfrm>
          <a:off x="6002215" y="980761"/>
          <a:ext cx="6109397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6064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E3B5-AB66-1506-B05C-3B045E8B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DF7961E-B3D0-1425-D68D-4174801FFBF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43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4738360B-98C1-B5FA-38F0-38DB7E07E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 </a:t>
            </a:r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ΛΟΓΩ ΑΝΑΓΚΗΣ ΝΑ ΜΗΝ ΧΑΣΟΥΝ ΚΑΠΟΙΑ ΕΞΕΛΙΞΗ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αισθάνεστε την ανάγκη να σερφάρετε (να κάνετε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) επειδή ανησυχείτε ότι θα χάσετε κάποια εξέλιξη, 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είδηση ή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trend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 Να είστε συνεχώς ενημερωμένος/η για όσα συμβαίνουν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online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4EFC920A-63CD-E4D9-DD63-65843EDAE6EB}"/>
              </a:ext>
            </a:extLst>
          </p:cNvPr>
          <p:cNvGraphicFramePr/>
          <p:nvPr/>
        </p:nvGraphicFramePr>
        <p:xfrm>
          <a:off x="96820" y="1108038"/>
          <a:ext cx="5764306" cy="53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5EFDE24A-ACCD-37D3-91B2-564162C1336B}"/>
              </a:ext>
            </a:extLst>
          </p:cNvPr>
          <p:cNvSpPr/>
          <p:nvPr/>
        </p:nvSpPr>
        <p:spPr>
          <a:xfrm>
            <a:off x="3942801" y="194492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7B7BE-C5BA-F469-BF03-2DB2BBDAF269}"/>
              </a:ext>
            </a:extLst>
          </p:cNvPr>
          <p:cNvSpPr txBox="1"/>
          <p:nvPr/>
        </p:nvSpPr>
        <p:spPr>
          <a:xfrm>
            <a:off x="4301611" y="218794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43.3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6B225C2-5E1F-0330-5271-C8C458E70B2B}"/>
              </a:ext>
            </a:extLst>
          </p:cNvPr>
          <p:cNvSpPr/>
          <p:nvPr/>
        </p:nvSpPr>
        <p:spPr>
          <a:xfrm>
            <a:off x="3942801" y="4119257"/>
            <a:ext cx="281354" cy="793819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AF90D-4EA8-2A25-9004-E2391264CEFA}"/>
              </a:ext>
            </a:extLst>
          </p:cNvPr>
          <p:cNvSpPr txBox="1"/>
          <p:nvPr/>
        </p:nvSpPr>
        <p:spPr>
          <a:xfrm>
            <a:off x="4269337" y="4362277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32.9</a:t>
            </a: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D6FD831B-9557-CBA3-8A19-CEDDA4A44882}"/>
              </a:ext>
            </a:extLst>
          </p:cNvPr>
          <p:cNvGraphicFramePr/>
          <p:nvPr/>
        </p:nvGraphicFramePr>
        <p:xfrm>
          <a:off x="5512998" y="1001369"/>
          <a:ext cx="6582182" cy="551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391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9854E-E265-C90F-37AD-1C7D3DB7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895CF98-B5CF-E8DE-2C88-E8AA208F98D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44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45F61C2C-BD3F-E432-758A-A9D1C1059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ΑΠΩΛΕΙΑ ΑΙΣΘΗΣΗΣ ΧΡΟΝΟΥ ΚΑΤΑ ΤΗ ΔΙΑΡΚΕΙΑ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Έχει τύχει να χάνετε την αίσθηση του χρόνου όταν κάνετε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στο κινητό ή σε άλλες ηλεκτρονικές συσκευές;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3CAF2A09-DEF2-3E9E-F6FC-B8B902352A40}"/>
              </a:ext>
            </a:extLst>
          </p:cNvPr>
          <p:cNvGraphicFramePr/>
          <p:nvPr/>
        </p:nvGraphicFramePr>
        <p:xfrm>
          <a:off x="96820" y="1108038"/>
          <a:ext cx="5764306" cy="53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B2CEFBA9-C3B2-15BC-E5E1-C3F36BCB15DD}"/>
              </a:ext>
            </a:extLst>
          </p:cNvPr>
          <p:cNvSpPr/>
          <p:nvPr/>
        </p:nvSpPr>
        <p:spPr>
          <a:xfrm>
            <a:off x="4459168" y="1923410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9B355-386C-75F8-886C-192230630317}"/>
              </a:ext>
            </a:extLst>
          </p:cNvPr>
          <p:cNvSpPr txBox="1"/>
          <p:nvPr/>
        </p:nvSpPr>
        <p:spPr>
          <a:xfrm>
            <a:off x="4817978" y="2166430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60.3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4F1FD9A-995E-EB2C-133D-06FF18C6FFBB}"/>
              </a:ext>
            </a:extLst>
          </p:cNvPr>
          <p:cNvSpPr/>
          <p:nvPr/>
        </p:nvSpPr>
        <p:spPr>
          <a:xfrm>
            <a:off x="2626729" y="4178242"/>
            <a:ext cx="281354" cy="793819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F6CF5-9FCD-F9E6-933D-F5878EC20A78}"/>
              </a:ext>
            </a:extLst>
          </p:cNvPr>
          <p:cNvSpPr txBox="1"/>
          <p:nvPr/>
        </p:nvSpPr>
        <p:spPr>
          <a:xfrm>
            <a:off x="2953265" y="4421262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13.3</a:t>
            </a: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3784315D-F8EB-8094-444B-0F58B11CAC21}"/>
              </a:ext>
            </a:extLst>
          </p:cNvPr>
          <p:cNvGraphicFramePr/>
          <p:nvPr/>
        </p:nvGraphicFramePr>
        <p:xfrm>
          <a:off x="5512998" y="1108038"/>
          <a:ext cx="6582182" cy="551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677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53377-BFAB-E132-7B58-8BB49EC1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5A36FC-59B5-CD10-18D1-0A3F097DB9F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A935AB-9A41-6142-AD2A-68123D40C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69850"/>
            <a:ext cx="10515600" cy="804863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ΣΥΝΗΘΗΣ ΔΙΑΡΚΕΙΑ ΣΥΝΕΧΟΜΕΝΟΥ </a:t>
            </a:r>
            <a:r>
              <a:rPr lang="el-GR" sz="2400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Πόση ώρα μπορεί να διαρκέσει συνήθως ένα συνεχόμενο επεισόδιο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9" name="Γράφημα 5">
            <a:extLst>
              <a:ext uri="{FF2B5EF4-FFF2-40B4-BE49-F238E27FC236}">
                <a16:creationId xmlns:a16="http://schemas.microsoft.com/office/drawing/2014/main" id="{8548BE6C-8161-7B54-B437-95C5B9DF7512}"/>
              </a:ext>
            </a:extLst>
          </p:cNvPr>
          <p:cNvGraphicFramePr/>
          <p:nvPr/>
        </p:nvGraphicFramePr>
        <p:xfrm>
          <a:off x="331694" y="1118796"/>
          <a:ext cx="5764306" cy="53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8AAE0716-BF01-9B60-548D-8A3B74DA2006}"/>
              </a:ext>
            </a:extLst>
          </p:cNvPr>
          <p:cNvGraphicFramePr/>
          <p:nvPr/>
        </p:nvGraphicFramePr>
        <p:xfrm>
          <a:off x="5884433" y="1049778"/>
          <a:ext cx="6216421" cy="544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6065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B92B6-7820-9461-16B4-505562DB6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C6564D8-D0FE-B7FF-6F13-9F91FD6442C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46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3421DEB6-13A8-E433-0783-85EC46CEB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3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ΣΥΝΕΧΙΖΕΙ ΝΑ ΣΚΡΟΛΑΡΕΙ, ΠΑΡΟΤΙ ΤΟ ΠΕΡΙΕΧΟΜΕΝΟ ΕΙΝΑΙ ΑΡΝΗΤΙΚΟ ΄Η ΑΓΧΩΤΙΚΟ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πιάνετε τον εαυτό σας να συνεχίζει να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σκρολάρει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, παρότι το περιεχόμενο είναι αρνητικό ή αγχωτικό;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9E6EB73D-1776-9FAD-72BE-9DB90DCDD79A}"/>
              </a:ext>
            </a:extLst>
          </p:cNvPr>
          <p:cNvGraphicFramePr/>
          <p:nvPr/>
        </p:nvGraphicFramePr>
        <p:xfrm>
          <a:off x="80388" y="1215142"/>
          <a:ext cx="6212892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E5030FAE-F19A-BD2E-C81F-CB25051B6BD4}"/>
              </a:ext>
            </a:extLst>
          </p:cNvPr>
          <p:cNvSpPr/>
          <p:nvPr/>
        </p:nvSpPr>
        <p:spPr>
          <a:xfrm>
            <a:off x="3855430" y="4142688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F9FD3-F707-5992-0286-4CF4E0B46846}"/>
              </a:ext>
            </a:extLst>
          </p:cNvPr>
          <p:cNvSpPr txBox="1"/>
          <p:nvPr/>
        </p:nvSpPr>
        <p:spPr>
          <a:xfrm>
            <a:off x="5449217" y="206884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42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AB73F78-DE45-B38C-D560-C5C372BD97B2}"/>
              </a:ext>
            </a:extLst>
          </p:cNvPr>
          <p:cNvSpPr/>
          <p:nvPr/>
        </p:nvSpPr>
        <p:spPr>
          <a:xfrm>
            <a:off x="5112271" y="1825825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109F9-DAA7-D5B2-CAE0-69DBCB45D4D1}"/>
              </a:ext>
            </a:extLst>
          </p:cNvPr>
          <p:cNvSpPr txBox="1"/>
          <p:nvPr/>
        </p:nvSpPr>
        <p:spPr>
          <a:xfrm>
            <a:off x="4192376" y="4385708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24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F3A3D251-8908-AB09-A621-7A79EEA51866}"/>
              </a:ext>
            </a:extLst>
          </p:cNvPr>
          <p:cNvGraphicFramePr/>
          <p:nvPr/>
        </p:nvGraphicFramePr>
        <p:xfrm>
          <a:off x="5787614" y="1001369"/>
          <a:ext cx="6307566" cy="551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3091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02773-AFBB-C984-F1D9-EDD935BE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1788767F-F8E2-6363-1FEF-3B549FC813F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47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954C2A5E-6AD8-2AAF-EFC2-6EEBDEFCC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ΠΕΡΙΕΧΟΜΕΝΟ ΠΟΥ ΟΔΗΓΕΙ ΣΥΧΝΟΤΕΡΑ ΣΕ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Ποιο περιεχόμενο σας οδηγεί πιο συχνά σε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 Πολλαπλή επιλογή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5FDFD357-5977-CE63-7F48-48E15AC9C72D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742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15D7-280A-167A-26B4-4830EB6E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B0F1C471-23DB-8CB1-B167-F045701E8E8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48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E6E08FBC-97F2-5A58-5074-E8031C861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ΑΙΣΘΗΜΑ ΜΕΤΑ ΑΠΟ ΠΑΡΑΤΕΤΑΜΕΝΟ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Μετά από παρατεταμένο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σε αρνητικό περιεχόμενο, πώς αισθάνεστε συνήθως; Πολλαπλή επιλογή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9438B49B-2F67-F741-71D3-510F81E5A724}"/>
              </a:ext>
            </a:extLst>
          </p:cNvPr>
          <p:cNvGraphicFramePr/>
          <p:nvPr/>
        </p:nvGraphicFramePr>
        <p:xfrm>
          <a:off x="1106424" y="1014620"/>
          <a:ext cx="9409176" cy="55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536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129C-3BE8-5552-2040-FD7D1715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57583F86-5584-5F6C-F916-D1A7853C5EE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95D93F0B-DFCF-5665-4E3F-232D8E013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ΠΟΥ ΕΠΗΡΕΑΖΟΝΤΑΙ ΑΠΟ ΤΑ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 MEDIA </a:t>
            </a:r>
            <a:endParaRPr lang="el-GR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F04F2458-D4CD-975F-33D0-9883A32166B5}"/>
              </a:ext>
            </a:extLst>
          </p:cNvPr>
          <p:cNvGraphicFramePr/>
          <p:nvPr/>
        </p:nvGraphicFramePr>
        <p:xfrm>
          <a:off x="358174" y="1176365"/>
          <a:ext cx="11210781" cy="5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821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E3B5-AB66-1506-B05C-3B045E8B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DF7961E-B3D0-1425-D68D-4174801FFBF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4738360B-98C1-B5FA-38F0-38DB7E07E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ΑΝΑΓΚΗ ΓΙΑ ΣΕΡΦΑΡΙΣΜΑ ΓΙΑ ΝΑ ΕΙΝΑΙ ΣΥΝΕΧΩΣ ΕΝΗΜΕΡΩΜΕΝΟΙ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αισθάνεστε την ανάγκη να σερφάρετε (να κάνετε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) επειδή ανησυχείτε ότι θα χάσετε κάποια εξέλιξη, </a:t>
            </a:r>
            <a:b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είδηση ή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trend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 Να είστε συνεχώς ενημερωμένος/η για όσα συμβαίνουν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online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4EFC920A-63CD-E4D9-DD63-65843EDAE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0420"/>
              </p:ext>
            </p:extLst>
          </p:nvPr>
        </p:nvGraphicFramePr>
        <p:xfrm>
          <a:off x="96820" y="1108038"/>
          <a:ext cx="5764306" cy="53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5EFDE24A-ACCD-37D3-91B2-564162C1336B}"/>
              </a:ext>
            </a:extLst>
          </p:cNvPr>
          <p:cNvSpPr/>
          <p:nvPr/>
        </p:nvSpPr>
        <p:spPr>
          <a:xfrm>
            <a:off x="3942801" y="194492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7B7BE-C5BA-F469-BF03-2DB2BBDAF269}"/>
              </a:ext>
            </a:extLst>
          </p:cNvPr>
          <p:cNvSpPr txBox="1"/>
          <p:nvPr/>
        </p:nvSpPr>
        <p:spPr>
          <a:xfrm>
            <a:off x="4301611" y="218794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40.8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6B225C2-5E1F-0330-5271-C8C458E70B2B}"/>
              </a:ext>
            </a:extLst>
          </p:cNvPr>
          <p:cNvSpPr/>
          <p:nvPr/>
        </p:nvSpPr>
        <p:spPr>
          <a:xfrm>
            <a:off x="3422795" y="4178243"/>
            <a:ext cx="281354" cy="793819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AF90D-4EA8-2A25-9004-E2391264CEFA}"/>
              </a:ext>
            </a:extLst>
          </p:cNvPr>
          <p:cNvSpPr txBox="1"/>
          <p:nvPr/>
        </p:nvSpPr>
        <p:spPr>
          <a:xfrm>
            <a:off x="3749331" y="4421263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26.3</a:t>
            </a: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D6FD831B-9557-CBA3-8A19-CEDDA4A44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60488"/>
              </p:ext>
            </p:extLst>
          </p:nvPr>
        </p:nvGraphicFramePr>
        <p:xfrm>
          <a:off x="5529432" y="980761"/>
          <a:ext cx="658218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613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8392-7DC3-33E4-FCBF-BBD2500A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EA50320-219D-70FE-86B0-ABFB1488067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38DA-BC85-4453-8B11-3974063323BF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l-G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C030FD28-48F9-6E97-57F2-98180DA02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 anchorCtr="1" compatLnSpc="1">
            <a:normAutofit fontScale="90000"/>
          </a:bodyPr>
          <a:lstStyle/>
          <a:p>
            <a:r>
              <a:rPr lang="el-GR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ΒΑΘΜΟΣ ΣΥΜΦΩΝΙΑΣ ΜΕ ΤΙΣ ΠΑΡΑΚΑΤΩ ΠΡΟΤΑΣΕΙΣ</a:t>
            </a:r>
            <a:r>
              <a:rPr lang="en-US" sz="27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br>
              <a:rPr lang="el-GR" sz="20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2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8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Σε ποιο βαθμό συμφωνείτε ή διαφωνείτε με τις παρακάτω προτάσεις;</a:t>
            </a:r>
          </a:p>
        </p:txBody>
      </p:sp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9C8723DD-8E0A-7C58-136D-DC9E20F66368}"/>
              </a:ext>
            </a:extLst>
          </p:cNvPr>
          <p:cNvGraphicFramePr/>
          <p:nvPr/>
        </p:nvGraphicFramePr>
        <p:xfrm>
          <a:off x="741384" y="1251669"/>
          <a:ext cx="10515600" cy="5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8046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7DB1-BF00-E268-A3F6-9D4E5CAA7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8">
            <a:extLst>
              <a:ext uri="{FF2B5EF4-FFF2-40B4-BE49-F238E27FC236}">
                <a16:creationId xmlns:a16="http://schemas.microsoft.com/office/drawing/2014/main" id="{236144A0-9B27-7092-90E4-3595AC39732E}"/>
              </a:ext>
            </a:extLst>
          </p:cNvPr>
          <p:cNvGraphicFramePr/>
          <p:nvPr/>
        </p:nvGraphicFramePr>
        <p:xfrm>
          <a:off x="5999182" y="958378"/>
          <a:ext cx="6015613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7053BBC0-11A3-6C6D-9BD1-189C4B3F66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51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F4C509F-A3BD-5491-6102-ACE6781BF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ΤΟ DOOMSCROLLING ΜΠΟΡΕΙ ΝΑ ΕΠΗΡΕΑΣΕΙ ΑΡΝΗΤΙΚΑ ΤΗΝ ΨΥΧΙΚΗ ΥΓΕΙΑ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Πιστεύετε ότι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μπορεί να επηρεάσει αρνητικά την ψυχική υγεία των χρηστών;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B567472B-9E48-9849-F6F8-902596EC1451}"/>
              </a:ext>
            </a:extLst>
          </p:cNvPr>
          <p:cNvGraphicFramePr/>
          <p:nvPr/>
        </p:nvGraphicFramePr>
        <p:xfrm>
          <a:off x="80387" y="1215142"/>
          <a:ext cx="6015613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4D4F49FB-2C41-2BE5-90B5-79A4DE9176AC}"/>
              </a:ext>
            </a:extLst>
          </p:cNvPr>
          <p:cNvSpPr/>
          <p:nvPr/>
        </p:nvSpPr>
        <p:spPr>
          <a:xfrm>
            <a:off x="2510724" y="406738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3A105-0FE6-E147-65A9-C4CA75FBF1EF}"/>
              </a:ext>
            </a:extLst>
          </p:cNvPr>
          <p:cNvSpPr txBox="1"/>
          <p:nvPr/>
        </p:nvSpPr>
        <p:spPr>
          <a:xfrm>
            <a:off x="5949080" y="2145706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69.4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4899B0A-DD9B-567D-59A7-6D27433D76BB}"/>
              </a:ext>
            </a:extLst>
          </p:cNvPr>
          <p:cNvSpPr/>
          <p:nvPr/>
        </p:nvSpPr>
        <p:spPr>
          <a:xfrm>
            <a:off x="5612134" y="1902686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35FCB-0C63-E8FE-906F-2DE78E4A60D9}"/>
              </a:ext>
            </a:extLst>
          </p:cNvPr>
          <p:cNvSpPr txBox="1"/>
          <p:nvPr/>
        </p:nvSpPr>
        <p:spPr>
          <a:xfrm>
            <a:off x="2847670" y="431040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11.9</a:t>
            </a:r>
          </a:p>
        </p:txBody>
      </p:sp>
    </p:spTree>
    <p:extLst>
      <p:ext uri="{BB962C8B-B14F-4D97-AF65-F5344CB8AC3E}">
        <p14:creationId xmlns:p14="http://schemas.microsoft.com/office/powerpoint/2010/main" val="412268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C9FC-46F4-D64B-B11E-5DF9B00B3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FBC72205-95C7-38AD-75A6-AADDED23395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52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3F4C2AEE-8B44-EDFB-15D1-5F065EDD3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ΤΟ SCROLLING ΑΠΟΣΠΑ ΑΠΟ ΜΕΛΕΤΗ, ΕΡΓΑΣΙΑ Η ΥΠΟΧΡΕΩΣΕΙΣ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νιώθετε ότι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σας αποσπά από μελέτη, εργασία ή υποχρεώσεις;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F8208CD7-5E54-BC69-157E-0B3ED0A28E0B}"/>
              </a:ext>
            </a:extLst>
          </p:cNvPr>
          <p:cNvGraphicFramePr/>
          <p:nvPr/>
        </p:nvGraphicFramePr>
        <p:xfrm>
          <a:off x="0" y="1215141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6F9CF500-23EB-B645-BE76-E690A482E296}"/>
              </a:ext>
            </a:extLst>
          </p:cNvPr>
          <p:cNvSpPr/>
          <p:nvPr/>
        </p:nvSpPr>
        <p:spPr>
          <a:xfrm>
            <a:off x="2688041" y="411041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5F31A-9307-4EA2-97E2-36A6C83C8E41}"/>
              </a:ext>
            </a:extLst>
          </p:cNvPr>
          <p:cNvSpPr txBox="1"/>
          <p:nvPr/>
        </p:nvSpPr>
        <p:spPr>
          <a:xfrm>
            <a:off x="5147355" y="2074841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57.6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7DCDC5C-1E6E-A628-B019-BA3BEE2D76E0}"/>
              </a:ext>
            </a:extLst>
          </p:cNvPr>
          <p:cNvSpPr/>
          <p:nvPr/>
        </p:nvSpPr>
        <p:spPr>
          <a:xfrm>
            <a:off x="4810409" y="1831821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A51FF-7613-DA08-F120-2C4EC603B620}"/>
              </a:ext>
            </a:extLst>
          </p:cNvPr>
          <p:cNvSpPr txBox="1"/>
          <p:nvPr/>
        </p:nvSpPr>
        <p:spPr>
          <a:xfrm>
            <a:off x="3024987" y="435343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13.6</a:t>
            </a: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48D3E402-5D84-0424-54F6-CF2ABB0AAF12}"/>
              </a:ext>
            </a:extLst>
          </p:cNvPr>
          <p:cNvGraphicFramePr/>
          <p:nvPr/>
        </p:nvGraphicFramePr>
        <p:xfrm>
          <a:off x="6083616" y="1049344"/>
          <a:ext cx="5918795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4047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6F06-E31E-7D8A-BC4C-9C8DE76D8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E7C14F8A-F496-3393-AFE0-AED8972AD04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53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CEE4E024-FA16-8D17-7C95-FB8FB23DF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ΠΟΥ ΤΟ ΑΡΝΗΤΙΚΟ ΠΕΡΙΕΧΟΜΕΝΟ ΕΠΗΡΕΑΖΕΙ ΤΗ ΔΙΑΘΕΣΗ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το αρνητικό περιεχόμενο στα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επηρεάζει τη διάθεσή σας μέσα στην ημέρα;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F1FF3E79-5FF5-9C97-2BE2-2AF2D83A02B5}"/>
              </a:ext>
            </a:extLst>
          </p:cNvPr>
          <p:cNvGraphicFramePr/>
          <p:nvPr/>
        </p:nvGraphicFramePr>
        <p:xfrm>
          <a:off x="0" y="1215141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29589C0-FB2A-2C09-E7D2-CF65384A4E19}"/>
              </a:ext>
            </a:extLst>
          </p:cNvPr>
          <p:cNvSpPr/>
          <p:nvPr/>
        </p:nvSpPr>
        <p:spPr>
          <a:xfrm>
            <a:off x="3645476" y="411041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3FE98-2374-3266-FE1D-4B67564F4862}"/>
              </a:ext>
            </a:extLst>
          </p:cNvPr>
          <p:cNvSpPr txBox="1"/>
          <p:nvPr/>
        </p:nvSpPr>
        <p:spPr>
          <a:xfrm>
            <a:off x="4706290" y="2074841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40.7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5421A68-76C7-19FA-62E8-B5DC39E4161D}"/>
              </a:ext>
            </a:extLst>
          </p:cNvPr>
          <p:cNvSpPr/>
          <p:nvPr/>
        </p:nvSpPr>
        <p:spPr>
          <a:xfrm>
            <a:off x="4369344" y="1831821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7C580-B8FA-61DD-9DDC-719B1DFDD359}"/>
              </a:ext>
            </a:extLst>
          </p:cNvPr>
          <p:cNvSpPr txBox="1"/>
          <p:nvPr/>
        </p:nvSpPr>
        <p:spPr>
          <a:xfrm>
            <a:off x="3982422" y="435343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27.3</a:t>
            </a: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E859C4B2-B85E-4D71-989E-8B6EA399249A}"/>
              </a:ext>
            </a:extLst>
          </p:cNvPr>
          <p:cNvGraphicFramePr/>
          <p:nvPr/>
        </p:nvGraphicFramePr>
        <p:xfrm>
          <a:off x="6083616" y="1049344"/>
          <a:ext cx="5918795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5718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AF8A6-B24E-EBD4-DDA5-92A36656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2F927DAE-A691-AC4C-16A6-BC6DB1C1EC91}"/>
              </a:ext>
            </a:extLst>
          </p:cNvPr>
          <p:cNvGraphicFramePr/>
          <p:nvPr/>
        </p:nvGraphicFramePr>
        <p:xfrm>
          <a:off x="6083616" y="1049344"/>
          <a:ext cx="5918795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A8AA0378-4060-F6B9-C80F-247CB2617CA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54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228CE85A-845B-DC2B-BDD4-3CED70BE6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ΠΟΥ ΚΟΙΜΟΥΝΤΑΙ ΑΡΓΟΤΕΡΑ ΕΠΕΙΔΗ ΕΜΕΙΝΑΝ ΣΤΟ ΚΙΝΗΤΟ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κοιμάστε αργότερα από όσο θέλατε επειδή μείνατε στο κινητό;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7785ACDA-F996-E9A6-7479-E22E775F0175}"/>
              </a:ext>
            </a:extLst>
          </p:cNvPr>
          <p:cNvGraphicFramePr/>
          <p:nvPr/>
        </p:nvGraphicFramePr>
        <p:xfrm>
          <a:off x="0" y="1215141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266918D7-2DD2-891E-863B-81BB180A3B0F}"/>
              </a:ext>
            </a:extLst>
          </p:cNvPr>
          <p:cNvSpPr/>
          <p:nvPr/>
        </p:nvSpPr>
        <p:spPr>
          <a:xfrm>
            <a:off x="2515023" y="4174960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FC696-463B-6FA0-A7F7-35F3999B4747}"/>
              </a:ext>
            </a:extLst>
          </p:cNvPr>
          <p:cNvSpPr txBox="1"/>
          <p:nvPr/>
        </p:nvSpPr>
        <p:spPr>
          <a:xfrm>
            <a:off x="5943420" y="2031810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64,2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D7357D6-E4D0-A5BE-2BA1-32847B1DF8E6}"/>
              </a:ext>
            </a:extLst>
          </p:cNvPr>
          <p:cNvSpPr/>
          <p:nvPr/>
        </p:nvSpPr>
        <p:spPr>
          <a:xfrm>
            <a:off x="5606474" y="1788790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918A7-649E-EDD4-DA90-8AF546CC6EB6}"/>
              </a:ext>
            </a:extLst>
          </p:cNvPr>
          <p:cNvSpPr txBox="1"/>
          <p:nvPr/>
        </p:nvSpPr>
        <p:spPr>
          <a:xfrm>
            <a:off x="2851969" y="4417980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Aptos" panose="020B0004020202020204" pitchFamily="34" charset="0"/>
              </a:rPr>
              <a:t>12,8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82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3018-BBFF-D04D-E38E-16A98A4F3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75B1C67C-8D83-24DB-BE06-0BE226E76E7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55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661941A1-2F42-14D1-608F-25B74F0FB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ΤΡΟΠΟΙ ΜΕΙΩΣΗΣ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Τι θα σας βοηθούσε περισσότερο να μειώσετε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 (Έως 2 επιλογές)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1C692B1F-E418-47F6-23DD-D1DDD0707802}"/>
              </a:ext>
            </a:extLst>
          </p:cNvPr>
          <p:cNvGraphicFramePr/>
          <p:nvPr/>
        </p:nvGraphicFramePr>
        <p:xfrm>
          <a:off x="1075765" y="1086523"/>
          <a:ext cx="9671125" cy="550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1114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DF66C-E9DB-73D2-35BD-2C69CD16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46322DB6-CC81-6F20-B688-3E6BCB9206D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56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BE70816A-D280-79BD-3A1B-2EE831A86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4" y="55412"/>
            <a:ext cx="10967085" cy="807570"/>
          </a:xfrm>
          <a:noFill/>
        </p:spPr>
        <p:txBody>
          <a:bodyPr>
            <a:noAutofit/>
          </a:bodyPr>
          <a:lstStyle/>
          <a:p>
            <a:r>
              <a:rPr lang="el-GR" sz="23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ΠΙΘΑΝΟΤΗΤΑ ΑΛΛΑΓΗΣ ΣΥΝΗΘΕΙΩΝ </a:t>
            </a:r>
            <a:r>
              <a:rPr lang="en-US" sz="23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πιθανό είναι να αλλάξετε προσωπικά τις συνήθειες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σας μετά από ενημέρωση για το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47793BF8-B278-DCDF-E5A9-E321E017C157}"/>
              </a:ext>
            </a:extLst>
          </p:cNvPr>
          <p:cNvGraphicFramePr/>
          <p:nvPr/>
        </p:nvGraphicFramePr>
        <p:xfrm>
          <a:off x="80387" y="1215142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69F10F76-E082-92F1-3668-37ED2F321314}"/>
              </a:ext>
            </a:extLst>
          </p:cNvPr>
          <p:cNvSpPr/>
          <p:nvPr/>
        </p:nvSpPr>
        <p:spPr>
          <a:xfrm>
            <a:off x="4608925" y="4165843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FC2C8-11AE-391C-62A0-743E582888A0}"/>
              </a:ext>
            </a:extLst>
          </p:cNvPr>
          <p:cNvSpPr txBox="1"/>
          <p:nvPr/>
        </p:nvSpPr>
        <p:spPr>
          <a:xfrm>
            <a:off x="3990614" y="2031811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27.8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C363625-F69D-BDA4-A0F9-7FD89A7F4F6B}"/>
              </a:ext>
            </a:extLst>
          </p:cNvPr>
          <p:cNvSpPr/>
          <p:nvPr/>
        </p:nvSpPr>
        <p:spPr>
          <a:xfrm>
            <a:off x="3653668" y="1788791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B6E3F-B4E0-3CD8-D987-6FBA5122296C}"/>
              </a:ext>
            </a:extLst>
          </p:cNvPr>
          <p:cNvSpPr txBox="1"/>
          <p:nvPr/>
        </p:nvSpPr>
        <p:spPr>
          <a:xfrm>
            <a:off x="4945871" y="4408863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34.7</a:t>
            </a:r>
          </a:p>
        </p:txBody>
      </p:sp>
      <p:graphicFrame>
        <p:nvGraphicFramePr>
          <p:cNvPr id="3" name="Γράφημα 8">
            <a:extLst>
              <a:ext uri="{FF2B5EF4-FFF2-40B4-BE49-F238E27FC236}">
                <a16:creationId xmlns:a16="http://schemas.microsoft.com/office/drawing/2014/main" id="{519F2695-2EE3-5C0A-DFE8-DF19048F736C}"/>
              </a:ext>
            </a:extLst>
          </p:cNvPr>
          <p:cNvGraphicFramePr/>
          <p:nvPr/>
        </p:nvGraphicFramePr>
        <p:xfrm>
          <a:off x="6083616" y="1049344"/>
          <a:ext cx="5918795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189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53377-BFAB-E132-7B58-8BB49EC1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5A36FC-59B5-CD10-18D1-0A3F097DB9F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A935AB-9A41-6142-AD2A-68123D40C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69850"/>
            <a:ext cx="10515600" cy="804863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ΣΥΝΗΘΗΣ ΔΙΑΡΚΕΙΑ ΣΥΝΕΧΟΜΕΝΟΥ </a:t>
            </a:r>
            <a:r>
              <a:rPr lang="el-GR" sz="2400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Πόση ώρα μπορεί να διαρκέσει συνήθως ένα συνεχόμενο επεισόδιο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9" name="Γράφημα 5">
            <a:extLst>
              <a:ext uri="{FF2B5EF4-FFF2-40B4-BE49-F238E27FC236}">
                <a16:creationId xmlns:a16="http://schemas.microsoft.com/office/drawing/2014/main" id="{8548BE6C-8161-7B54-B437-95C5B9DF7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126044"/>
              </p:ext>
            </p:extLst>
          </p:nvPr>
        </p:nvGraphicFramePr>
        <p:xfrm>
          <a:off x="331694" y="1118796"/>
          <a:ext cx="5764306" cy="53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Γράφημα 5">
            <a:extLst>
              <a:ext uri="{FF2B5EF4-FFF2-40B4-BE49-F238E27FC236}">
                <a16:creationId xmlns:a16="http://schemas.microsoft.com/office/drawing/2014/main" id="{79630D3E-86B3-BF11-64AC-4E3A80728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165370"/>
              </p:ext>
            </p:extLst>
          </p:nvPr>
        </p:nvGraphicFramePr>
        <p:xfrm>
          <a:off x="6096000" y="1095007"/>
          <a:ext cx="6015613" cy="53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8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F1869-8ED4-AB42-580C-66CEFEA7D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Γράφημα 5">
            <a:extLst>
              <a:ext uri="{FF2B5EF4-FFF2-40B4-BE49-F238E27FC236}">
                <a16:creationId xmlns:a16="http://schemas.microsoft.com/office/drawing/2014/main" id="{25EE40F2-5401-9080-E938-31B4AA693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885361"/>
              </p:ext>
            </p:extLst>
          </p:nvPr>
        </p:nvGraphicFramePr>
        <p:xfrm>
          <a:off x="0" y="1839197"/>
          <a:ext cx="6823728" cy="46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7C058A8-4125-D0CD-E8D2-32F7D417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ΕΧΟΥΝ ΑΚΟΥΣΕΙ ΤΟΝ ΟΡΟ «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»</a:t>
            </a:r>
            <a:br>
              <a:rPr lang="el-GR" sz="20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 Έχετε ξανακούσει τον όρο “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”;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673194B-9751-E17B-8641-644501A50A7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Γράφημα 8">
            <a:extLst>
              <a:ext uri="{FF2B5EF4-FFF2-40B4-BE49-F238E27FC236}">
                <a16:creationId xmlns:a16="http://schemas.microsoft.com/office/drawing/2014/main" id="{FEC2FD34-0882-93DF-30EC-4E34B47D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122806"/>
              </p:ext>
            </p:extLst>
          </p:nvPr>
        </p:nvGraphicFramePr>
        <p:xfrm>
          <a:off x="5858196" y="970004"/>
          <a:ext cx="6173032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5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1960-0CA3-D9C5-1EAF-263E7ECE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4CA2F4-4B23-088B-2E1A-DAD26EDE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DOOMSCROLLING</a:t>
            </a:r>
            <a:b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 Στην παρούσα έρευνα, με τον όρο “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” εννοούμε την συνεχόμενη ή επαναλαμβανόμενη κύλιση κυρίως σε αρνητικές ή δυσάρεστες ειδήσεις, και  αναρτήσεις περιεχομένου στα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social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media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.  Με βάση αυτόν τον ορισμό, πόσο συχνά θα λέγατε ότι κάνετε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doomscrolling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; </a:t>
            </a:r>
            <a:endParaRPr lang="en-US" sz="900" dirty="0">
              <a:latin typeface="Aptos" panose="020B0004020202020204" pitchFamily="34" charset="0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D4BF99D-CFC6-7802-F2E1-843D839E462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1352211" y="20096"/>
            <a:ext cx="839784" cy="89270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780E-7178-4848-B406-F4CDC0654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CF53E85D-5CCB-2290-FD6E-079B55992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343380"/>
              </p:ext>
            </p:extLst>
          </p:nvPr>
        </p:nvGraphicFramePr>
        <p:xfrm>
          <a:off x="96820" y="1258172"/>
          <a:ext cx="6626710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F82413E5-854C-BAA8-A137-4ED40FC7EB1B}"/>
              </a:ext>
            </a:extLst>
          </p:cNvPr>
          <p:cNvSpPr/>
          <p:nvPr/>
        </p:nvSpPr>
        <p:spPr>
          <a:xfrm>
            <a:off x="5264683" y="4110415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B72CA-E77E-697A-BB3C-8A0F6F17F5E7}"/>
              </a:ext>
            </a:extLst>
          </p:cNvPr>
          <p:cNvSpPr txBox="1"/>
          <p:nvPr/>
        </p:nvSpPr>
        <p:spPr>
          <a:xfrm>
            <a:off x="4690287" y="210267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26.1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FF72AB7-2399-79A8-FFE5-E4C341A56557}"/>
              </a:ext>
            </a:extLst>
          </p:cNvPr>
          <p:cNvSpPr/>
          <p:nvPr/>
        </p:nvSpPr>
        <p:spPr>
          <a:xfrm>
            <a:off x="4353341" y="1859655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DB2EC-BEC2-F160-53B1-9B7E021DFCDF}"/>
              </a:ext>
            </a:extLst>
          </p:cNvPr>
          <p:cNvSpPr txBox="1"/>
          <p:nvPr/>
        </p:nvSpPr>
        <p:spPr>
          <a:xfrm>
            <a:off x="5601629" y="4353435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38.8</a:t>
            </a:r>
          </a:p>
        </p:txBody>
      </p:sp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D0567158-B243-FEB6-D894-C6D3EE6DE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393793"/>
              </p:ext>
            </p:extLst>
          </p:nvPr>
        </p:nvGraphicFramePr>
        <p:xfrm>
          <a:off x="6335656" y="962276"/>
          <a:ext cx="5856339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71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B92B6-7820-9461-16B4-505562DB6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αριθμού διαφάνειας">
            <a:extLst>
              <a:ext uri="{FF2B5EF4-FFF2-40B4-BE49-F238E27FC236}">
                <a16:creationId xmlns:a16="http://schemas.microsoft.com/office/drawing/2014/main" id="{DC6564D8-D0FE-B7FF-6F13-9F91FD6442C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algn="ctr">
              <a:defRPr/>
            </a:pPr>
            <a:fld id="{20F338DA-BC85-4453-8B11-3974063323BF}" type="slidenum">
              <a:rPr lang="el-GR" altLang="en-US"/>
              <a:pPr algn="ctr">
                <a:defRPr/>
              </a:pPr>
              <a:t>9</a:t>
            </a:fld>
            <a:endParaRPr lang="el-GR" altLang="en-US" dirty="0"/>
          </a:p>
        </p:txBody>
      </p:sp>
      <p:sp>
        <p:nvSpPr>
          <p:cNvPr id="4120" name="Rectangle 8">
            <a:extLst>
              <a:ext uri="{FF2B5EF4-FFF2-40B4-BE49-F238E27FC236}">
                <a16:creationId xmlns:a16="http://schemas.microsoft.com/office/drawing/2014/main" id="{3421DEB6-13A8-E433-0783-85EC46CEB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7862" y="55412"/>
            <a:ext cx="11199297" cy="807570"/>
          </a:xfrm>
          <a:noFill/>
        </p:spPr>
        <p:txBody>
          <a:bodyPr>
            <a:no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ΣΥΧΝΟΤΗΤΑ </a:t>
            </a:r>
            <a:r>
              <a:rPr lang="en-US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SCROLLING</a:t>
            </a:r>
            <a:r>
              <a:rPr lang="el-GR" sz="24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ΠΑΡΟΤΙ ΤΟ ΠΕΡΙΕΧΟΜΕΝΟ ΕΙΝΑΙ ΑΓΧΩΤΙΚΟ ‘Η ΑΡΝΗΤΙΚΟ</a:t>
            </a:r>
            <a:br>
              <a:rPr lang="el-GR" sz="1800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br>
              <a:rPr lang="el-GR" sz="9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</a:b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ΕΡ:</a:t>
            </a:r>
            <a:r>
              <a:rPr lang="el-GR" sz="1600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 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Πόσο συχνά πιάνετε τον εαυτό σας να συνεχίζει να </a:t>
            </a:r>
            <a:r>
              <a:rPr lang="el-GR" i="1" dirty="0" err="1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σκρολάρει</a:t>
            </a:r>
            <a:r>
              <a:rPr lang="el-GR" i="1" dirty="0">
                <a:latin typeface="Aptos" panose="020B0004020202020204" pitchFamily="34" charset="0"/>
                <a:ea typeface="Microsoft JhengHei" panose="020B0604030504040204" pitchFamily="34" charset="-120"/>
                <a:cs typeface="Microsoft Sans Serif" pitchFamily="34" charset="0"/>
              </a:rPr>
              <a:t>, παρότι το περιεχόμενο είναι αρνητικό ή αγχωτικό;</a:t>
            </a:r>
            <a:endParaRPr lang="el-GR" sz="1200" b="1" i="1" dirty="0">
              <a:latin typeface="Aptos" panose="020B0004020202020204" pitchFamily="34" charset="0"/>
              <a:ea typeface="Microsoft JhengHei" panose="020B0604030504040204" pitchFamily="34" charset="-120"/>
              <a:cs typeface="Microsoft Sans Serif" pitchFamily="34" charset="0"/>
            </a:endParaRPr>
          </a:p>
        </p:txBody>
      </p:sp>
      <p:graphicFrame>
        <p:nvGraphicFramePr>
          <p:cNvPr id="6" name="Γράφημα 8">
            <a:extLst>
              <a:ext uri="{FF2B5EF4-FFF2-40B4-BE49-F238E27FC236}">
                <a16:creationId xmlns:a16="http://schemas.microsoft.com/office/drawing/2014/main" id="{E8309D67-4587-7E95-5359-52430D5EA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687716"/>
              </p:ext>
            </p:extLst>
          </p:nvPr>
        </p:nvGraphicFramePr>
        <p:xfrm>
          <a:off x="5665924" y="958378"/>
          <a:ext cx="6348871" cy="56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5">
            <a:extLst>
              <a:ext uri="{FF2B5EF4-FFF2-40B4-BE49-F238E27FC236}">
                <a16:creationId xmlns:a16="http://schemas.microsoft.com/office/drawing/2014/main" id="{9E6EB73D-1776-9FAD-72BE-9DB90DCDD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636096"/>
              </p:ext>
            </p:extLst>
          </p:nvPr>
        </p:nvGraphicFramePr>
        <p:xfrm>
          <a:off x="80387" y="1215142"/>
          <a:ext cx="6348871" cy="52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E5030FAE-F19A-BD2E-C81F-CB25051B6BD4}"/>
              </a:ext>
            </a:extLst>
          </p:cNvPr>
          <p:cNvSpPr/>
          <p:nvPr/>
        </p:nvSpPr>
        <p:spPr>
          <a:xfrm>
            <a:off x="5167863" y="4088900"/>
            <a:ext cx="281354" cy="793819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F9FD3-F707-5992-0286-4CF4E0B46846}"/>
              </a:ext>
            </a:extLst>
          </p:cNvPr>
          <p:cNvSpPr txBox="1"/>
          <p:nvPr/>
        </p:nvSpPr>
        <p:spPr>
          <a:xfrm>
            <a:off x="4593467" y="2081160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25.4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AB73F78-DE45-B38C-D560-C5C372BD97B2}"/>
              </a:ext>
            </a:extLst>
          </p:cNvPr>
          <p:cNvSpPr/>
          <p:nvPr/>
        </p:nvSpPr>
        <p:spPr>
          <a:xfrm>
            <a:off x="4256521" y="1838140"/>
            <a:ext cx="281354" cy="793819"/>
          </a:xfrm>
          <a:prstGeom prst="rightBrace">
            <a:avLst/>
          </a:prstGeom>
          <a:ln>
            <a:solidFill>
              <a:srgbClr val="C0504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109F9-DAA7-D5B2-CAE0-69DBCB45D4D1}"/>
              </a:ext>
            </a:extLst>
          </p:cNvPr>
          <p:cNvSpPr txBox="1"/>
          <p:nvPr/>
        </p:nvSpPr>
        <p:spPr>
          <a:xfrm>
            <a:off x="5504809" y="4331920"/>
            <a:ext cx="844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38.7</a:t>
            </a:r>
          </a:p>
        </p:txBody>
      </p:sp>
    </p:spTree>
    <p:extLst>
      <p:ext uri="{BB962C8B-B14F-4D97-AF65-F5344CB8AC3E}">
        <p14:creationId xmlns:p14="http://schemas.microsoft.com/office/powerpoint/2010/main" val="41940121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29359</TotalTime>
  <Words>2174</Words>
  <Application>Microsoft Office PowerPoint</Application>
  <PresentationFormat>Ευρεία οθόνη</PresentationFormat>
  <Paragraphs>340</Paragraphs>
  <Slides>56</Slides>
  <Notes>47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Microsoft Sans Serif</vt:lpstr>
      <vt:lpstr>1_Office Theme</vt:lpstr>
      <vt:lpstr>Παρουσίαση του PowerPoint</vt:lpstr>
      <vt:lpstr>Παρουσίαση του PowerPoint</vt:lpstr>
      <vt:lpstr>ΤΑΥΤΟΤΗΤΑ ΤΗΣ ΕΡΕΥΝΑΣ</vt:lpstr>
      <vt:lpstr>ΚΥΡΙΑ ΠΗΓΗ ΕΝΗΜΕΡΩΣΗΣ   ΕΡ: Ποια είναι η κύρια πηγή ενημέρωσής σας;</vt:lpstr>
      <vt:lpstr>ΑΝΑΓΚΗ ΓΙΑ ΣΕΡΦΑΡΙΣΜΑ ΓΙΑ ΝΑ ΕΙΝΑΙ ΣΥΝΕΧΩΣ ΕΝΗΜΕΡΩΜΕΝΟΙ  ΕΡ: Πόσο συχνά αισθάνεστε την ανάγκη να σερφάρετε (να κάνετε scrolling) επειδή ανησυχείτε ότι θα χάσετε κάποια εξέλιξη,  είδηση ή trend; Να είστε συνεχώς ενημερωμένος/η για όσα συμβαίνουν online;</vt:lpstr>
      <vt:lpstr>ΣΥΝΗΘΗΣ ΔΙΑΡΚΕΙΑ ΣΥΝΕΧΟΜΕΝΟΥ SCROLLING  ΕΡ: Πόση ώρα μπορεί να διαρκέσει συνήθως ένα συνεχόμενο επεισόδιο scrolling;</vt:lpstr>
      <vt:lpstr>ΕΧΟΥΝ ΑΚΟΥΣΕΙ ΤΟΝ ΟΡΟ «DOOMSCROLLING»  ΕΡ: Έχετε ξανακούσει τον όρο “doomscrolling”;</vt:lpstr>
      <vt:lpstr>ΣΥΧΝΟΤΗΤΑ DOOMSCROLLING ΕΡ: Στην παρούσα έρευνα, με τον όρο “doomscrolling” εννοούμε την συνεχόμενη ή επαναλαμβανόμενη κύλιση κυρίως σε αρνητικές ή δυσάρεστες ειδήσεις, και  αναρτήσεις περιεχομένου στα social media.  Με βάση αυτόν τον ορισμό, πόσο συχνά θα λέγατε ότι κάνετε doomscrolling; </vt:lpstr>
      <vt:lpstr>ΣΥΧΝΟΤΗΤΑ SCROLLING ΠΑΡΟΤΙ ΤΟ ΠΕΡΙΕΧΟΜΕΝΟ ΕΙΝΑΙ ΑΓΧΩΤΙΚΟ ‘Η ΑΡΝΗΤΙΚΟ  ΕΡ: Πόσο συχνά πιάνετε τον εαυτό σας να συνεχίζει να σκρολάρει, παρότι το περιεχόμενο είναι αρνητικό ή αγχωτικό;</vt:lpstr>
      <vt:lpstr>ΠΕΡΙΕΧΟΜΕΝΟ ΠΟΥ ΟΔΗΓΕΙ ΣΥΧΝΟΤΕΡΑ ΣΕ DOOMSCROLLING  ΕΡ: Ποιο περιεχόμενο σας οδηγεί πιο συχνά σε doomscrolling; Πολλαπλή επιλογή</vt:lpstr>
      <vt:lpstr>ΑΙΣΘΗΜΑ ΜΕΤΑ ΑΠΟ ΠΑΡΑΤΕΤΑΜΕΝΟ DOOMSCROLLING  ΕΡ: Μετά από παρατεταμένο scrolling σε αρνητικό περιεχόμενο, πώς αισθάνεστε συνήθως; Πολλαπλή επιλογή</vt:lpstr>
      <vt:lpstr>ΒΑΘΜΟΣ ΠΟΥ ΕΠΗΡΕΑΖΕΙ ΤΟ DOOMSCROLLING:   ΕΡ: Σε ποιο βαθμό πιστεύετε ότι το doomscrolling επηρεάζει:</vt:lpstr>
      <vt:lpstr>ΣΥΧΝΟΤΗΤΑ ΠΟΥ ΕΠΗΡΕΑΖΟΝΤΑΙ ΑΠΟ ΤΑ SOCIAL MEDIA </vt:lpstr>
      <vt:lpstr>ΒΑΘΜΟΣ ΣΥΜΦΩΝΙΑΣ ΜΕ ΤΙΣ ΠΑΡΑΚΑΤΩ ΠΡΟΤΑΣΕΙΣ   ΕΡ: Σε ποιο βαθμό συμφωνείτε ή διαφωνείτε με τις παρακάτω προτάσεις;</vt:lpstr>
      <vt:lpstr>«ΠΙΑΝΩ ΤΟΝ ΕΑΥΤΟ ΜΟΥ ΝΑ ΠΕΡΙΗΓΕΙΤΑΙ ΣΥΝΕΧΩΣ ΣΕ ΑΡΝΗΤΙΚΕΣ ΕΙΔΗΣΕΙΣ»  ΕΡ: Σε ποιο βαθμό συμφωνείτε ή διαφωνείτε με τις παρακάτω προτάσεις; Πιάνω τον εαυτό μου να περιηγείται συνεχώς σε αρνητικές ειδήσεις</vt:lpstr>
      <vt:lpstr>ΤΟ DOOMSCROLLING ΜΠΟΡΕΙ ΝΑ ΕΠΗΡΕΑΣΕΙ ΑΡΝΗΤΙΚΑ ΤΗΝ ΨΥΧΙΚΗ ΥΓΕΙΑ  ΕΡ: Πιστεύετε ότι το doomscrolling μπορεί να επηρεάσει αρνητικά την ψυχική υγεία των χρηστών;</vt:lpstr>
      <vt:lpstr>ΑΠΑΓΟΡΕΥΣΗ ΤΗΣ ΧΡΗΣΗΣ SOCIAL MEDIA ΣΕ ΠΑΙΔΙΑ ΕΩΣ 15 ΕΤΩΝ  ΕΡ: Συμφωνείτε ή διαφωνείτε με την απαγόρευση της χρήσης social media σε παιδιά έως 15 ετών;</vt:lpstr>
      <vt:lpstr>ΠΟΣΟ ΜΕΓΑΛΟ ΚΟΙΝΩΝΙΚΟ ΠΡΟΒΛΗΜΑ ΘΕΩΡΕΙΤΕ ΤΟ DOOMSCROLLING  ΕΡ: Πόσο μεγάλο κοινωνικό πρόβλημα θεωρείτε το doomscrolling;</vt:lpstr>
      <vt:lpstr>ΠΟΙΟΙ ΕΠΗΡΕΑΖΟΝΤΑΙ ΠΕΡΙΣΣΟΤΕΡΟ ΑΠΟ ΤΟ DOOMSCROLLING  ΕΡ: Ποια ομάδα θεωρείτε ότι επηρεάζεται περισσότερο από το doomscrolling;</vt:lpstr>
      <vt:lpstr>ΑΞΙΟΛΟΓΗΣΗ ΠΡΟΤΕΙΝΟΜΕΝΩΝ ΜΕΤΡΩΝ | 1/2  ΕΡ: Παρακάτω παρατίθεται μια λίστα μέτρων που έχουν προταθεί για την αντιμετώπιση του doomscrolling και της υπερβολικής έκθεσης σε δυσάρεστο διαδικτυακό περιεχόμενο. Παρακαλώ δηλώστε κατά πόσο συμφωνείτε ή διαφωνείτε με καθένα από αυτά.</vt:lpstr>
      <vt:lpstr>ΑΞΙΟΛΟΓΗΣΗ ΠΡΟΤΕΙΝΟΜΕΝΩΝ ΜΕΤΡΩΝ | 2/2   ΕΡ: Παρακάτω παρατίθεται μια λίστα μέτρων που έχουν προταθεί για την αντιμετώπιση του doomscrolling και της υπερβολικής έκθεσης σε δυσάρεστο διαδικτυακό περιεχόμενο. Παρακαλώ δηλώστε κατά πόσο συμφωνείτε ή διαφωνείτε με καθένα από αυτά.</vt:lpstr>
      <vt:lpstr>Παρουσίαση του PowerPoint</vt:lpstr>
      <vt:lpstr>ΤΑΥΤΟΤΗΤΑ ΤΗΣ ΕΡΕΥΝΑΣ</vt:lpstr>
      <vt:lpstr>ΕΧΟΥΝ ΑΚΟΥΣΕΙ ΤΟΝ ΟΡΟ «DOOMSCROLLING»  ΕΡ: Έχετε ξανακούσει τον όρο “doomscrolling”;</vt:lpstr>
      <vt:lpstr>ΤΟ DOOMSCROLLING ΜΠΟΡΕΙ ΝΑ ΕΠΗΡΕΑΣΕΙ ΑΡΝΗΤΙΚΑ ΤΗΝ ΨΥΧΙΚΗ ΥΓΕΙΑ  ΕΡ: Πιστεύετε ότι το doomscrolling μπορεί να επηρεάσει αρνητικά την ψυχική υγεία των χρηστών;</vt:lpstr>
      <vt:lpstr>ΕΚΠΑΙΔΕΥΣΗ ΓΙΑ ΤΗΝ ΥΓΙΗ ΧΡΗΣΗ ΤΩΝ SOCIAL MEDIA  ΕΡ: Πόσο σημαντικό θεωρείτε να υπάρχει εκπαίδευση για την υγιή χρήση των social media;</vt:lpstr>
      <vt:lpstr>ΑΠΑΓΟΡΕΥΣΗ ΤΗΣ ΧΡΗΣΗΣ SOCIAL MEDIA ΣΕ ΠΑΙΔΙΑ ΕΩΣ 15 ΕΤΩΝ  ΕΡ: Συμφωνείτε ή διαφωνείτε με την απαγόρευση της χρήσης social media σε παιδιά έως 15 ετών;</vt:lpstr>
      <vt:lpstr>ΠΡΟΣΒΑΣΗ ΠΑΙΔΙΩΝ ΣΕ SMARTPHONE / TABLET  ΕΡ: Το παιδί / τα παιδιά σας έχουν προσωπική πρόσβαση σε smartphone ή tablet; Βάση: Γονείς παιδιών ηλικίας 2-17 ετών</vt:lpstr>
      <vt:lpstr>ΣΥΧΝΟΤΗΤΑ ΣΥΝΕΧΟΜΕΝΟΥ SCROLLING ΑΠΟ ΤΟ ΠΑΙΔΙ  ΕΡ: Πόσο συχνά έχετε παρατηρήσει το παιδί σας να σκρολάρει για πολλή ώρα χωρίς διακοπή; Βάση: Γονείς παιδιών ηλικίας 2-17 ετών </vt:lpstr>
      <vt:lpstr>ΑΛΛΑΓΕΣ ΣΤΗ ΔΙΑΘΕΣΗ ΤΟΥ ΠΑΙΔΙΟΥ ΜΕΤΑ ΑΠΟ ΧΡΗΣΗ SOCIAL MEDIA  ΕΡ: Έχετε παρατηρήσει αλλαγές στη διάθεση του παιδιού σας μετά από χρήση social media; Βάση: Γονείς παιδιών ηλικίας 2-17 ετών </vt:lpstr>
      <vt:lpstr>ΠΩΣ ΑΛΛΑΖΕΙ Η ΔΙΑΘΕΣΗ ΤΟΥ ΠΑΙΔΙΟΥ ΜΕΤΑ ΑΠΟ ΧΡΗΣΗ SOCIAL MEDIA  ΕΡ: Τι είδους αλλαγές έχετε παρατηρήσει; Πολλαπλή επιλογή Βάση: Γονείς παιδιών ηλικίας 2-17 ετών</vt:lpstr>
      <vt:lpstr>ΑΝΗΣΥΧΙΑ ΓΙΑ ΤΗΝ ΕΚΘΕΣΗ ΤΟΥ ΠΑΙΔΙΟΥ ΣΕ ΑΡΝΗΤΙΚΟ Η ΑΓΧΩΤΙΚΟ ΠΕΡΙΕΧΟΜΕΝΟ ONLINE  ΕΡ: Πόσο σας ανησυχεί η έκθεση του παιδιού σας σε αρνητικό ή αγχωτικό περιεχόμενο online; Βάση: Γονείς παιδιών ηλικίας 2-17 ετών </vt:lpstr>
      <vt:lpstr>ΕΦΑΡΜΟΓΗ ΚΑΝΟΝΩΝ ΓΙΑ ΤΗ ΧΡΗΣΗ ΟΘΟΝΩΝ ΣΤΟ ΣΠΙΤΙ  ΕΡ: Πόσο εύκολο είναι για εσάς να εφαρμόσετε κανόνες για τη χρήση οθονών στο σπίτι; Βάση: Γονείς παιδιών ηλικίας 2-17 ετών </vt:lpstr>
      <vt:lpstr>Η ΜΕΓΑΛΥΤΕΡΗ ΔΥΣΚΟΛΙΑ ΣΤΗ ΡΥΘΜΙΣΗ ΤΗΣ ΧΡΗΣΗΣ SOCIAL MEDIA ΑΠΟ ΤΟ ΠΑΙΔΙ  ΕΡ: Ποια είναι η μεγαλύτερη δυσκολία στη ρύθμιση της χρήσης social media από το παιδί σας; Βάση: Γονείς παιδιών ηλικίας 2-17 ετών</vt:lpstr>
      <vt:lpstr>ΒΑΘΜΟΣ ΕΝΗΜΕΡΩΣΗΣ ΓΙΑ ΤΟΥΣ ΚΙΝΔΥΝΟΥΣ ΤΟΥ DOOMSCROLLING ΣΕ ΠΑΙΔΙΑ ΚΑΙ ΕΦΗΒΟΥΣ ΕΡ: Πόσο ενημερωμένος/η νιώθετε για τους κινδύνους του doomscrolling στα παιδιά και στους εφήβους; Βάση: Γονείς παιδιών ηλικίας 2-17 ετών </vt:lpstr>
      <vt:lpstr>ΕΠΙΘΥΜΗΤΕΣ ΠΗΓΕΣ ΕΝΗΜΕΡΩΣΗΣ ΓΙΑ ΤΟΥΣ ΚΙΝΔΥΝΟΥΣ ΤΟΥ DOOMSCROLLING  ΕΡ: Από πού θα θέλατε να ενημερώνεστε για τέτοια θέματα; Πολλαπλή επιλογή; Βάση: Γονείς παιδιών ηλικίας 2-17 ετών</vt:lpstr>
      <vt:lpstr>ΠΟΣΟ ΜΕΓΑΛΟ ΚΟΙΝΩΝΙΚΟ ΠΡΟΒΛΗΜΑ ΘΕΩΡΕΙΤΕ ΤΟ DOOMSCROLLING  ΕΡ: Πόσο μεγάλο κοινωνικό πρόβλημα θεωρείτε το doomscrolling;</vt:lpstr>
      <vt:lpstr>ΑΞΙΟΛΟΓΗΣΗ ΠΡΟΤΕΙΝΟΜΕΝΩΝ ΜΕΤΡΩΝ | 2/2   ΕΡ: Παρακάτω παρατίθεται μια λίστα μέτρων που έχουν προταθεί για την αντιμετώπιση του doomscrolling και της υπερβολικής έκθεσης σε δυσάρεστο διαδικτυακό περιεχόμενο. Παρακαλώ δηλώστε κατά πόσο συμφωνείτε ή διαφωνείτε με καθένα από αυτά.</vt:lpstr>
      <vt:lpstr>Παρουσίαση του PowerPoint</vt:lpstr>
      <vt:lpstr>ΤΑΥΤΟΤΗΤΑ ΤΗΣ ΕΡΕΥΝΑΣ</vt:lpstr>
      <vt:lpstr>ΣΥΝΟΛΙΚΟΣ ΗΜΕΡΗΣΙΟΣ ΧΡΟΝΟΣ ΣΤΟ ΚΙΝΗΤΟ  ΕΡ: Πόσο χρόνο περνάτε συνολικά στο κινητό σας κάθε μέρα;</vt:lpstr>
      <vt:lpstr>ΣΥΧΝΟΤΗΤΑ ΧΡΗΣΗΣ SOCIAL MEDIA   ΕΡ: Πόσο συχνά χρησιμοποιείτε social media / πλατφόρμες κοινωνικής δικτύωσης; </vt:lpstr>
      <vt:lpstr>ΣΥΧΝΟΤΗΤΑ SCROLLING ΛΟΓΩ ΑΝΑΓΚΗΣ ΝΑ ΜΗΝ ΧΑΣΟΥΝ ΚΑΠΟΙΑ ΕΞΕΛΙΞΗ  ΕΡ: Πόσο συχνά αισθάνεστε την ανάγκη να σερφάρετε (να κάνετε scrolling) επειδή ανησυχείτε ότι θα χάσετε κάποια εξέλιξη,  είδηση ή trend; Να είστε συνεχώς ενημερωμένος/η για όσα συμβαίνουν online;</vt:lpstr>
      <vt:lpstr>ΑΠΩΛΕΙΑ ΑΙΣΘΗΣΗΣ ΧΡΟΝΟΥ ΚΑΤΑ ΤΗ ΔΙΑΡΚΕΙΑ SCROLLING  ΕΡ: Έχει τύχει να χάνετε την αίσθηση του χρόνου όταν κάνετε scrolling στο κινητό ή σε άλλες ηλεκτρονικές συσκευές;</vt:lpstr>
      <vt:lpstr>ΣΥΝΗΘΗΣ ΔΙΑΡΚΕΙΑ ΣΥΝΕΧΟΜΕΝΟΥ SCROLLING  ΕΡ: Πόση ώρα μπορεί να διαρκέσει συνήθως ένα συνεχόμενο επεισόδιο scrolling;</vt:lpstr>
      <vt:lpstr>ΣΥΝΕΧΙΖΕΙ ΝΑ ΣΚΡΟΛΑΡΕΙ, ΠΑΡΟΤΙ ΤΟ ΠΕΡΙΕΧΟΜΕΝΟ ΕΙΝΑΙ ΑΡΝΗΤΙΚΟ ΄Η ΑΓΧΩΤΙΚΟ  ΕΡ: Πόσο συχνά πιάνετε τον εαυτό σας να συνεχίζει να σκρολάρει, παρότι το περιεχόμενο είναι αρνητικό ή αγχωτικό;</vt:lpstr>
      <vt:lpstr>ΠΕΡΙΕΧΟΜΕΝΟ ΠΟΥ ΟΔΗΓΕΙ ΣΥΧΝΟΤΕΡΑ ΣΕ DOOMSCROLLING  ΕΡ: Ποιο περιεχόμενο σας οδηγεί πιο συχνά σε doomscrolling; Πολλαπλή επιλογή</vt:lpstr>
      <vt:lpstr>ΑΙΣΘΗΜΑ ΜΕΤΑ ΑΠΟ ΠΑΡΑΤΕΤΑΜΕΝΟ DOOMSCROLLING  ΕΡ: Μετά από παρατεταμένο scrolling σε αρνητικό περιεχόμενο, πώς αισθάνεστε συνήθως; Πολλαπλή επιλογή</vt:lpstr>
      <vt:lpstr>ΣΥΧΝΟΤΗΤΑ ΠΟΥ ΕΠΗΡΕΑΖΟΝΤΑΙ ΑΠΟ ΤΑ SOCIAL MEDIA </vt:lpstr>
      <vt:lpstr>ΒΑΘΜΟΣ ΣΥΜΦΩΝΙΑΣ ΜΕ ΤΙΣ ΠΑΡΑΚΑΤΩ ΠΡΟΤΑΣΕΙΣ   ΕΡ: Σε ποιο βαθμό συμφωνείτε ή διαφωνείτε με τις παρακάτω προτάσεις;</vt:lpstr>
      <vt:lpstr>ΤΟ DOOMSCROLLING ΜΠΟΡΕΙ ΝΑ ΕΠΗΡΕΑΣΕΙ ΑΡΝΗΤΙΚΑ ΤΗΝ ΨΥΧΙΚΗ ΥΓΕΙΑ  ΕΡ: Πιστεύετε ότι το doomscrolling μπορεί να επηρεάσει αρνητικά την ψυχική υγεία των χρηστών;</vt:lpstr>
      <vt:lpstr>ΤΟ SCROLLING ΑΠΟΣΠΑ ΑΠΟ ΜΕΛΕΤΗ, ΕΡΓΑΣΙΑ Η ΥΠΟΧΡΕΩΣΕΙΣ  ΕΡ: Πόσο συχνά νιώθετε ότι το scrolling σας αποσπά από μελέτη, εργασία ή υποχρεώσεις;</vt:lpstr>
      <vt:lpstr>ΣΥΧΝΟΤΗΤΑ ΠΟΥ ΤΟ ΑΡΝΗΤΙΚΟ ΠΕΡΙΕΧΟΜΕΝΟ ΕΠΗΡΕΑΖΕΙ ΤΗ ΔΙΑΘΕΣΗ  ΕΡ: Πόσο συχνά το αρνητικό περιεχόμενο στα social media επηρεάζει τη διάθεσή σας μέσα στην ημέρα;</vt:lpstr>
      <vt:lpstr>ΣΥΧΝΟΤΗΤΑ ΠΟΥ ΚΟΙΜΟΥΝΤΑΙ ΑΡΓΟΤΕΡΑ ΕΠΕΙΔΗ ΕΜΕΙΝΑΝ ΣΤΟ ΚΙΝΗΤΟ  ΕΡ: Πόσο συχνά κοιμάστε αργότερα από όσο θέλατε επειδή μείνατε στο κινητό;</vt:lpstr>
      <vt:lpstr>ΤΡΟΠΟΙ ΜΕΙΩΣΗΣ DOOMSCROLLING  ΕΡ: Τι θα σας βοηθούσε περισσότερο να μειώσετε το doomscrolling; (Έως 2 επιλογές)</vt:lpstr>
      <vt:lpstr>ΠΙΘΑΝΟΤΗΤΑ ΑΛΛΑΓΗΣ ΣΥΝΗΘΕΙΩΝ SCROLLING  ΕΡ: Πόσο πιθανό είναι να αλλάξετε προσωπικά τις συνήθειες scrolling σας μετά από ενημέρωση για το doomscrolling;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e.geraki;s.tsiliyanni</dc:creator>
  <cp:lastModifiedBy>Gerakis Thomas</cp:lastModifiedBy>
  <cp:revision>698</cp:revision>
  <dcterms:created xsi:type="dcterms:W3CDTF">2024-04-19T13:13:45Z</dcterms:created>
  <dcterms:modified xsi:type="dcterms:W3CDTF">2026-05-27T09:15:57Z</dcterms:modified>
</cp:coreProperties>
</file>